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9"/>
  </p:notesMasterIdLst>
  <p:handoutMasterIdLst>
    <p:handoutMasterId r:id="rId30"/>
  </p:handoutMasterIdLst>
  <p:sldIdLst>
    <p:sldId id="256" r:id="rId2"/>
    <p:sldId id="297" r:id="rId3"/>
    <p:sldId id="298" r:id="rId4"/>
    <p:sldId id="299" r:id="rId5"/>
    <p:sldId id="300" r:id="rId6"/>
    <p:sldId id="262" r:id="rId7"/>
    <p:sldId id="281" r:id="rId8"/>
    <p:sldId id="279" r:id="rId9"/>
    <p:sldId id="280" r:id="rId10"/>
    <p:sldId id="282" r:id="rId11"/>
    <p:sldId id="283" r:id="rId12"/>
    <p:sldId id="284" r:id="rId13"/>
    <p:sldId id="285" r:id="rId14"/>
    <p:sldId id="288" r:id="rId15"/>
    <p:sldId id="289" r:id="rId16"/>
    <p:sldId id="286" r:id="rId17"/>
    <p:sldId id="287" r:id="rId18"/>
    <p:sldId id="293" r:id="rId19"/>
    <p:sldId id="294" r:id="rId20"/>
    <p:sldId id="290" r:id="rId21"/>
    <p:sldId id="291" r:id="rId22"/>
    <p:sldId id="295" r:id="rId23"/>
    <p:sldId id="296" r:id="rId24"/>
    <p:sldId id="272" r:id="rId25"/>
    <p:sldId id="302" r:id="rId26"/>
    <p:sldId id="303" r:id="rId27"/>
    <p:sldId id="304" r:id="rId28"/>
  </p:sldIdLst>
  <p:sldSz cx="9144000" cy="6858000" type="screen4x3"/>
  <p:notesSz cx="6834188" cy="9979025"/>
  <p:defaultTextStyle>
    <a:defPPr>
      <a:defRPr lang="tr-TR"/>
    </a:defPPr>
    <a:lvl1pPr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3">
          <p15:clr>
            <a:srgbClr val="A4A3A4"/>
          </p15:clr>
        </p15:guide>
        <p15:guide id="2" pos="215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80008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42" autoAdjust="0"/>
    <p:restoredTop sz="94660"/>
  </p:normalViewPr>
  <p:slideViewPr>
    <p:cSldViewPr>
      <p:cViewPr varScale="1">
        <p:scale>
          <a:sx n="73" d="100"/>
          <a:sy n="73" d="100"/>
        </p:scale>
        <p:origin x="1344" y="78"/>
      </p:cViewPr>
      <p:guideLst>
        <p:guide orient="horz" pos="2160"/>
        <p:guide pos="2880"/>
      </p:guideLst>
    </p:cSldViewPr>
  </p:slideViewPr>
  <p:notesTextViewPr>
    <p:cViewPr>
      <p:scale>
        <a:sx n="1" d="1"/>
        <a:sy n="1" d="1"/>
      </p:scale>
      <p:origin x="0" y="0"/>
    </p:cViewPr>
  </p:notesTextViewPr>
  <p:sorterViewPr>
    <p:cViewPr>
      <p:scale>
        <a:sx n="130" d="100"/>
        <a:sy n="130" d="100"/>
      </p:scale>
      <p:origin x="0" y="3252"/>
    </p:cViewPr>
  </p:sorterViewPr>
  <p:notesViewPr>
    <p:cSldViewPr>
      <p:cViewPr varScale="1">
        <p:scale>
          <a:sx n="52" d="100"/>
          <a:sy n="52" d="100"/>
        </p:scale>
        <p:origin x="-2634" y="-96"/>
      </p:cViewPr>
      <p:guideLst>
        <p:guide orient="horz" pos="3143"/>
        <p:guide pos="215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oleObject" Target="file:///F:\TYYC%20Veri%20Tablosu\Tablolar.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F:\TYYC%20Veri%20Tablosu\Tablolar.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F:\TYYC%20Veri%20Tablosu\Tablolar.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F:\TYYC%20Veri%20Tablosu\Tablolar_2.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tr-TR"/>
              <a:t>AKTS Kredileri</a:t>
            </a:r>
          </a:p>
        </c:rich>
      </c:tx>
      <c:overlay val="0"/>
    </c:title>
    <c:autoTitleDeleted val="0"/>
    <c:plotArea>
      <c:layout/>
      <c:barChart>
        <c:barDir val="col"/>
        <c:grouping val="clustered"/>
        <c:varyColors val="0"/>
        <c:ser>
          <c:idx val="0"/>
          <c:order val="0"/>
          <c:invertIfNegative val="0"/>
          <c:dLbls>
            <c:spPr>
              <a:noFill/>
              <a:ln>
                <a:noFill/>
              </a:ln>
              <a:effectLst/>
            </c:spPr>
            <c:txPr>
              <a:bodyPr/>
              <a:lstStyle/>
              <a:p>
                <a:pPr>
                  <a:defRPr>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Sayfa1!$B$105:$B$118</c:f>
              <c:strCache>
                <c:ptCount val="14"/>
                <c:pt idx="0">
                  <c:v>Akdeniz Üniversitesi</c:v>
                </c:pt>
                <c:pt idx="1">
                  <c:v>Dokuz Eylül Üniversitesi </c:v>
                </c:pt>
                <c:pt idx="2">
                  <c:v>Gazi Üniversitesi</c:v>
                </c:pt>
                <c:pt idx="3">
                  <c:v>Gediz Üniversitesi </c:v>
                </c:pt>
                <c:pt idx="4">
                  <c:v>İstanbul Kültür Üniversitesi</c:v>
                </c:pt>
                <c:pt idx="5">
                  <c:v>İstanbul Teknik Üniversitesi</c:v>
                </c:pt>
                <c:pt idx="6">
                  <c:v>T.C. Maltepe Üniversitesi</c:v>
                </c:pt>
                <c:pt idx="7">
                  <c:v>Mersin Üniversitesi</c:v>
                </c:pt>
                <c:pt idx="8">
                  <c:v>Mimar Sinan Güzel Sanatlar Üniversitesi</c:v>
                </c:pt>
                <c:pt idx="9">
                  <c:v>Ortadoğu Teknik Üniversitesi</c:v>
                </c:pt>
                <c:pt idx="10">
                  <c:v>Okan Üniversitesi</c:v>
                </c:pt>
                <c:pt idx="11">
                  <c:v>Yeditepe Üniversitesi</c:v>
                </c:pt>
                <c:pt idx="12">
                  <c:v>Yeni Yüzyıl Üniversitesi</c:v>
                </c:pt>
                <c:pt idx="13">
                  <c:v>Yıldız Teknik Üniversitesi</c:v>
                </c:pt>
              </c:strCache>
            </c:strRef>
          </c:cat>
          <c:val>
            <c:numRef>
              <c:f>Sayfa1!$C$105:$C$118</c:f>
              <c:numCache>
                <c:formatCode>General</c:formatCode>
                <c:ptCount val="14"/>
                <c:pt idx="0">
                  <c:v>240</c:v>
                </c:pt>
                <c:pt idx="1">
                  <c:v>246</c:v>
                </c:pt>
                <c:pt idx="2">
                  <c:v>240</c:v>
                </c:pt>
                <c:pt idx="3">
                  <c:v>240</c:v>
                </c:pt>
                <c:pt idx="4">
                  <c:v>240</c:v>
                </c:pt>
                <c:pt idx="5">
                  <c:v>240</c:v>
                </c:pt>
                <c:pt idx="6">
                  <c:v>240</c:v>
                </c:pt>
                <c:pt idx="7">
                  <c:v>240</c:v>
                </c:pt>
                <c:pt idx="8">
                  <c:v>240</c:v>
                </c:pt>
                <c:pt idx="9">
                  <c:v>245</c:v>
                </c:pt>
                <c:pt idx="10">
                  <c:v>240</c:v>
                </c:pt>
                <c:pt idx="11">
                  <c:v>240</c:v>
                </c:pt>
                <c:pt idx="12">
                  <c:v>240</c:v>
                </c:pt>
                <c:pt idx="13">
                  <c:v>240</c:v>
                </c:pt>
              </c:numCache>
            </c:numRef>
          </c:val>
          <c:extLst>
            <c:ext xmlns:c16="http://schemas.microsoft.com/office/drawing/2014/chart" uri="{C3380CC4-5D6E-409C-BE32-E72D297353CC}">
              <c16:uniqueId val="{00000000-EFD3-4109-B61E-2548B82C96AC}"/>
            </c:ext>
          </c:extLst>
        </c:ser>
        <c:dLbls>
          <c:showLegendKey val="0"/>
          <c:showVal val="0"/>
          <c:showCatName val="0"/>
          <c:showSerName val="0"/>
          <c:showPercent val="0"/>
          <c:showBubbleSize val="0"/>
        </c:dLbls>
        <c:gapWidth val="75"/>
        <c:overlap val="40"/>
        <c:axId val="68627840"/>
        <c:axId val="68652032"/>
      </c:barChart>
      <c:catAx>
        <c:axId val="68627840"/>
        <c:scaling>
          <c:orientation val="minMax"/>
        </c:scaling>
        <c:delete val="0"/>
        <c:axPos val="b"/>
        <c:numFmt formatCode="General" sourceLinked="0"/>
        <c:majorTickMark val="none"/>
        <c:minorTickMark val="none"/>
        <c:tickLblPos val="nextTo"/>
        <c:spPr>
          <a:ln w="12700"/>
        </c:spPr>
        <c:txPr>
          <a:bodyPr/>
          <a:lstStyle/>
          <a:p>
            <a:pPr>
              <a:defRPr sz="1200" b="1"/>
            </a:pPr>
            <a:endParaRPr lang="en-US"/>
          </a:p>
        </c:txPr>
        <c:crossAx val="68652032"/>
        <c:crosses val="autoZero"/>
        <c:auto val="1"/>
        <c:lblAlgn val="ctr"/>
        <c:lblOffset val="100"/>
        <c:noMultiLvlLbl val="0"/>
      </c:catAx>
      <c:valAx>
        <c:axId val="68652032"/>
        <c:scaling>
          <c:orientation val="minMax"/>
          <c:max val="300"/>
          <c:min val="0"/>
        </c:scaling>
        <c:delete val="0"/>
        <c:axPos val="l"/>
        <c:majorGridlines/>
        <c:numFmt formatCode="General" sourceLinked="1"/>
        <c:majorTickMark val="none"/>
        <c:minorTickMark val="none"/>
        <c:tickLblPos val="nextTo"/>
        <c:txPr>
          <a:bodyPr/>
          <a:lstStyle/>
          <a:p>
            <a:pPr>
              <a:defRPr sz="1200" b="1"/>
            </a:pPr>
            <a:endParaRPr lang="en-US"/>
          </a:p>
        </c:txPr>
        <c:crossAx val="68627840"/>
        <c:crosses val="autoZero"/>
        <c:crossBetween val="between"/>
        <c:majorUnit val="25"/>
        <c:minorUnit val="20"/>
      </c:valAx>
    </c:plotArea>
    <c:plotVisOnly val="1"/>
    <c:dispBlanksAs val="gap"/>
    <c:showDLblsOverMax val="0"/>
  </c:chart>
  <c:spPr>
    <a:ln w="9525"/>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title>
      <c:tx>
        <c:rich>
          <a:bodyPr/>
          <a:lstStyle/>
          <a:p>
            <a:pPr>
              <a:defRPr/>
            </a:pPr>
            <a:r>
              <a:rPr lang="en-US"/>
              <a:t>Zorunlu</a:t>
            </a:r>
            <a:r>
              <a:rPr lang="tr-TR"/>
              <a:t> derslerin tüm dersler içindeki AKTS yüzdesi</a:t>
            </a:r>
            <a:r>
              <a:rPr lang="en-US"/>
              <a:t> </a:t>
            </a:r>
          </a:p>
        </c:rich>
      </c:tx>
      <c:overlay val="0"/>
    </c:title>
    <c:autoTitleDeleted val="0"/>
    <c:plotArea>
      <c:layout/>
      <c:barChart>
        <c:barDir val="col"/>
        <c:grouping val="clustered"/>
        <c:varyColors val="0"/>
        <c:ser>
          <c:idx val="0"/>
          <c:order val="0"/>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Sayfa1!$B$192:$B$205</c:f>
              <c:strCache>
                <c:ptCount val="14"/>
                <c:pt idx="0">
                  <c:v>Akdeniz Üniversitesi</c:v>
                </c:pt>
                <c:pt idx="1">
                  <c:v>Dokuz Eylül Üniversitesi </c:v>
                </c:pt>
                <c:pt idx="2">
                  <c:v>Gazi Üniversitesi</c:v>
                </c:pt>
                <c:pt idx="3">
                  <c:v>Gediz Üniversitesi </c:v>
                </c:pt>
                <c:pt idx="4">
                  <c:v>İstanbul Kültür Üniversitesi</c:v>
                </c:pt>
                <c:pt idx="5">
                  <c:v>İstanbul Teknik Üniversitesi</c:v>
                </c:pt>
                <c:pt idx="6">
                  <c:v>T.C. Maltepe Üniversitesi</c:v>
                </c:pt>
                <c:pt idx="7">
                  <c:v>Mersin Üniversitesi</c:v>
                </c:pt>
                <c:pt idx="8">
                  <c:v>Mimar Sinan Güzel Sanatlar Üniversitesi</c:v>
                </c:pt>
                <c:pt idx="9">
                  <c:v>Ortadoğu Teknik Üniversitesi</c:v>
                </c:pt>
                <c:pt idx="10">
                  <c:v>Okan Üniversitesi</c:v>
                </c:pt>
                <c:pt idx="11">
                  <c:v>Yeditepe Üniversitesi</c:v>
                </c:pt>
                <c:pt idx="12">
                  <c:v>Yeni Yüzyıl Üniversitesi</c:v>
                </c:pt>
                <c:pt idx="13">
                  <c:v>Yıldız Teknik Üniversitesi</c:v>
                </c:pt>
              </c:strCache>
            </c:strRef>
          </c:cat>
          <c:val>
            <c:numRef>
              <c:f>Sayfa1!$C$192:$C$205</c:f>
              <c:numCache>
                <c:formatCode>0.0%</c:formatCode>
                <c:ptCount val="14"/>
                <c:pt idx="0">
                  <c:v>0.65416666666666667</c:v>
                </c:pt>
                <c:pt idx="1">
                  <c:v>0.8821138211382108</c:v>
                </c:pt>
                <c:pt idx="2">
                  <c:v>0.87500000000000056</c:v>
                </c:pt>
                <c:pt idx="3">
                  <c:v>0.6791666666666667</c:v>
                </c:pt>
                <c:pt idx="4">
                  <c:v>0.80833333333333335</c:v>
                </c:pt>
                <c:pt idx="5">
                  <c:v>0.68125000000000002</c:v>
                </c:pt>
                <c:pt idx="6">
                  <c:v>0.7083333333333337</c:v>
                </c:pt>
                <c:pt idx="7">
                  <c:v>0.77916666666666667</c:v>
                </c:pt>
                <c:pt idx="8">
                  <c:v>0.69583333333333364</c:v>
                </c:pt>
                <c:pt idx="9">
                  <c:v>0.6938775510204086</c:v>
                </c:pt>
                <c:pt idx="10">
                  <c:v>0.67500000000000082</c:v>
                </c:pt>
                <c:pt idx="11">
                  <c:v>0.8125</c:v>
                </c:pt>
                <c:pt idx="12">
                  <c:v>0.79583333333333361</c:v>
                </c:pt>
                <c:pt idx="13">
                  <c:v>0.77916666666666667</c:v>
                </c:pt>
              </c:numCache>
            </c:numRef>
          </c:val>
          <c:extLst>
            <c:ext xmlns:c16="http://schemas.microsoft.com/office/drawing/2014/chart" uri="{C3380CC4-5D6E-409C-BE32-E72D297353CC}">
              <c16:uniqueId val="{00000000-D528-4B74-BB92-86005DD0112E}"/>
            </c:ext>
          </c:extLst>
        </c:ser>
        <c:dLbls>
          <c:showLegendKey val="0"/>
          <c:showVal val="0"/>
          <c:showCatName val="0"/>
          <c:showSerName val="0"/>
          <c:showPercent val="0"/>
          <c:showBubbleSize val="0"/>
        </c:dLbls>
        <c:gapWidth val="75"/>
        <c:overlap val="40"/>
        <c:axId val="60938496"/>
        <c:axId val="61038592"/>
      </c:barChart>
      <c:catAx>
        <c:axId val="60938496"/>
        <c:scaling>
          <c:orientation val="minMax"/>
        </c:scaling>
        <c:delete val="0"/>
        <c:axPos val="b"/>
        <c:numFmt formatCode="General" sourceLinked="0"/>
        <c:majorTickMark val="none"/>
        <c:minorTickMark val="none"/>
        <c:tickLblPos val="nextTo"/>
        <c:crossAx val="61038592"/>
        <c:crosses val="autoZero"/>
        <c:auto val="1"/>
        <c:lblAlgn val="ctr"/>
        <c:lblOffset val="100"/>
        <c:noMultiLvlLbl val="0"/>
      </c:catAx>
      <c:valAx>
        <c:axId val="61038592"/>
        <c:scaling>
          <c:orientation val="minMax"/>
        </c:scaling>
        <c:delete val="0"/>
        <c:axPos val="l"/>
        <c:majorGridlines/>
        <c:numFmt formatCode="0.0%" sourceLinked="1"/>
        <c:majorTickMark val="none"/>
        <c:minorTickMark val="none"/>
        <c:tickLblPos val="nextTo"/>
        <c:crossAx val="60938496"/>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a:lstStyle/>
          <a:p>
            <a:pPr>
              <a:defRPr/>
            </a:pPr>
            <a:r>
              <a:rPr lang="en-US"/>
              <a:t>Zorunlu </a:t>
            </a:r>
            <a:r>
              <a:rPr lang="tr-TR"/>
              <a:t> havuz derslerinin tüm dersler içindeki AKTS yüzdesi </a:t>
            </a:r>
            <a:endParaRPr lang="en-US"/>
          </a:p>
        </c:rich>
      </c:tx>
      <c:overlay val="0"/>
    </c:title>
    <c:autoTitleDeleted val="0"/>
    <c:plotArea>
      <c:layout/>
      <c:barChart>
        <c:barDir val="col"/>
        <c:grouping val="clustered"/>
        <c:varyColors val="0"/>
        <c:ser>
          <c:idx val="0"/>
          <c:order val="0"/>
          <c:invertIfNegative val="0"/>
          <c:dLbls>
            <c:spPr>
              <a:noFill/>
              <a:ln>
                <a:noFill/>
              </a:ln>
              <a:effectLst/>
            </c:spPr>
            <c:txPr>
              <a:bodyPr/>
              <a:lstStyle/>
              <a:p>
                <a:pPr>
                  <a:defRPr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Sayfa1!$B$224:$B$237</c:f>
              <c:strCache>
                <c:ptCount val="14"/>
                <c:pt idx="0">
                  <c:v>Akdeniz Üniversitesi</c:v>
                </c:pt>
                <c:pt idx="1">
                  <c:v>Dokuz Eylül Üniversitesi </c:v>
                </c:pt>
                <c:pt idx="2">
                  <c:v>Gazi Üniversitesi</c:v>
                </c:pt>
                <c:pt idx="3">
                  <c:v>Gediz Üniversitesi </c:v>
                </c:pt>
                <c:pt idx="4">
                  <c:v>İstanbul Kültür Üniversitesi</c:v>
                </c:pt>
                <c:pt idx="5">
                  <c:v>İstanbul Teknik Üniversitesi</c:v>
                </c:pt>
                <c:pt idx="6">
                  <c:v>T.C. Maltepe Üniversitesi</c:v>
                </c:pt>
                <c:pt idx="7">
                  <c:v>Mersin Üniversitesi</c:v>
                </c:pt>
                <c:pt idx="8">
                  <c:v>Mimar Sinan Güzel Sanatlar Üniversitesi</c:v>
                </c:pt>
                <c:pt idx="9">
                  <c:v>Ortadoğu Teknik Üniversitesi</c:v>
                </c:pt>
                <c:pt idx="10">
                  <c:v>Okan Üniversitesi</c:v>
                </c:pt>
                <c:pt idx="11">
                  <c:v>Yeditepe Üniversitesi</c:v>
                </c:pt>
                <c:pt idx="12">
                  <c:v>Yeni Yüzyıl Üniversitesi</c:v>
                </c:pt>
                <c:pt idx="13">
                  <c:v>Yıldız Teknik Üniversitesi</c:v>
                </c:pt>
              </c:strCache>
            </c:strRef>
          </c:cat>
          <c:val>
            <c:numRef>
              <c:f>Sayfa1!$C$224:$C$237</c:f>
              <c:numCache>
                <c:formatCode>0.0%</c:formatCode>
                <c:ptCount val="14"/>
                <c:pt idx="0">
                  <c:v>9.5833333333333368E-2</c:v>
                </c:pt>
                <c:pt idx="1">
                  <c:v>5.6910569105691054E-2</c:v>
                </c:pt>
                <c:pt idx="2">
                  <c:v>6.666666666666668E-2</c:v>
                </c:pt>
                <c:pt idx="3">
                  <c:v>7.0833333333333443E-2</c:v>
                </c:pt>
                <c:pt idx="4">
                  <c:v>5.4166666666666731E-2</c:v>
                </c:pt>
                <c:pt idx="5">
                  <c:v>0.12708333333333341</c:v>
                </c:pt>
                <c:pt idx="6">
                  <c:v>8.3333333333333343E-2</c:v>
                </c:pt>
                <c:pt idx="7">
                  <c:v>0.12083333333333333</c:v>
                </c:pt>
                <c:pt idx="8">
                  <c:v>4.1666666666666664E-2</c:v>
                </c:pt>
                <c:pt idx="9">
                  <c:v>0.14285714285714302</c:v>
                </c:pt>
                <c:pt idx="10">
                  <c:v>0.10833333333333336</c:v>
                </c:pt>
                <c:pt idx="11">
                  <c:v>0.125</c:v>
                </c:pt>
                <c:pt idx="12">
                  <c:v>9.1666666666666799E-2</c:v>
                </c:pt>
                <c:pt idx="13">
                  <c:v>0.11666666666666672</c:v>
                </c:pt>
              </c:numCache>
            </c:numRef>
          </c:val>
          <c:extLst>
            <c:ext xmlns:c16="http://schemas.microsoft.com/office/drawing/2014/chart" uri="{C3380CC4-5D6E-409C-BE32-E72D297353CC}">
              <c16:uniqueId val="{00000000-FA4F-480C-BDE8-3A79BE8F2D69}"/>
            </c:ext>
          </c:extLst>
        </c:ser>
        <c:dLbls>
          <c:showLegendKey val="0"/>
          <c:showVal val="0"/>
          <c:showCatName val="0"/>
          <c:showSerName val="0"/>
          <c:showPercent val="0"/>
          <c:showBubbleSize val="0"/>
        </c:dLbls>
        <c:gapWidth val="75"/>
        <c:overlap val="40"/>
        <c:axId val="61097088"/>
        <c:axId val="61098624"/>
      </c:barChart>
      <c:catAx>
        <c:axId val="61097088"/>
        <c:scaling>
          <c:orientation val="minMax"/>
        </c:scaling>
        <c:delete val="0"/>
        <c:axPos val="b"/>
        <c:numFmt formatCode="General" sourceLinked="0"/>
        <c:majorTickMark val="none"/>
        <c:minorTickMark val="none"/>
        <c:tickLblPos val="nextTo"/>
        <c:txPr>
          <a:bodyPr/>
          <a:lstStyle/>
          <a:p>
            <a:pPr>
              <a:defRPr sz="1200" b="1"/>
            </a:pPr>
            <a:endParaRPr lang="en-US"/>
          </a:p>
        </c:txPr>
        <c:crossAx val="61098624"/>
        <c:crosses val="autoZero"/>
        <c:auto val="1"/>
        <c:lblAlgn val="ctr"/>
        <c:lblOffset val="100"/>
        <c:noMultiLvlLbl val="0"/>
      </c:catAx>
      <c:valAx>
        <c:axId val="61098624"/>
        <c:scaling>
          <c:orientation val="minMax"/>
        </c:scaling>
        <c:delete val="0"/>
        <c:axPos val="l"/>
        <c:majorGridlines/>
        <c:numFmt formatCode="0.0%" sourceLinked="1"/>
        <c:majorTickMark val="none"/>
        <c:minorTickMark val="none"/>
        <c:tickLblPos val="nextTo"/>
        <c:txPr>
          <a:bodyPr/>
          <a:lstStyle/>
          <a:p>
            <a:pPr>
              <a:defRPr sz="1200" b="1"/>
            </a:pPr>
            <a:endParaRPr lang="en-US"/>
          </a:p>
        </c:txPr>
        <c:crossAx val="61097088"/>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tr-TR"/>
              <a:t>Seçme derslerin tüm dersler içindeki AKTS</a:t>
            </a:r>
            <a:r>
              <a:rPr lang="tr-TR" baseline="0"/>
              <a:t> yüzdesi</a:t>
            </a:r>
            <a:endParaRPr lang="tr-TR"/>
          </a:p>
        </c:rich>
      </c:tx>
      <c:overlay val="0"/>
    </c:title>
    <c:autoTitleDeleted val="0"/>
    <c:plotArea>
      <c:layout/>
      <c:barChart>
        <c:barDir val="col"/>
        <c:grouping val="clustered"/>
        <c:varyColors val="0"/>
        <c:ser>
          <c:idx val="0"/>
          <c:order val="0"/>
          <c:invertIfNegative val="0"/>
          <c:dLbls>
            <c:spPr>
              <a:noFill/>
              <a:ln>
                <a:noFill/>
              </a:ln>
              <a:effectLst/>
            </c:spPr>
            <c:txPr>
              <a:bodyPr/>
              <a:lstStyle/>
              <a:p>
                <a:pPr>
                  <a:defRPr b="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Sayfa1!$B$293:$B$306</c:f>
              <c:strCache>
                <c:ptCount val="14"/>
                <c:pt idx="0">
                  <c:v>Akdeniz Üniversitesi</c:v>
                </c:pt>
                <c:pt idx="1">
                  <c:v>Dokuz Eylül Üniversitesi </c:v>
                </c:pt>
                <c:pt idx="2">
                  <c:v>Gazi Üniversitesi</c:v>
                </c:pt>
                <c:pt idx="3">
                  <c:v>Gediz Üniversitesi </c:v>
                </c:pt>
                <c:pt idx="4">
                  <c:v>İstanbul Kültür Üniversitesi</c:v>
                </c:pt>
                <c:pt idx="5">
                  <c:v>İstanbul Teknik Üniversitesi</c:v>
                </c:pt>
                <c:pt idx="6">
                  <c:v>T.C. Maltepe Üniversitesi</c:v>
                </c:pt>
                <c:pt idx="7">
                  <c:v>Mersin Üniversitesi</c:v>
                </c:pt>
                <c:pt idx="8">
                  <c:v>Mimar Sinan Güzel Sanatlar Üniversitesi</c:v>
                </c:pt>
                <c:pt idx="9">
                  <c:v>Ortadoğu Teknik Üniversitesi</c:v>
                </c:pt>
                <c:pt idx="10">
                  <c:v>Okan Üniversitesi</c:v>
                </c:pt>
                <c:pt idx="11">
                  <c:v>Yeditepe Üniversitesi</c:v>
                </c:pt>
                <c:pt idx="12">
                  <c:v>Yeni Yüzyıl Üniversitesi</c:v>
                </c:pt>
                <c:pt idx="13">
                  <c:v>Yıldız Teknik Üniversitesi</c:v>
                </c:pt>
              </c:strCache>
            </c:strRef>
          </c:cat>
          <c:val>
            <c:numRef>
              <c:f>Sayfa1!$C$293:$C$306</c:f>
              <c:numCache>
                <c:formatCode>0.0%</c:formatCode>
                <c:ptCount val="14"/>
                <c:pt idx="0">
                  <c:v>0.25</c:v>
                </c:pt>
                <c:pt idx="1">
                  <c:v>6.097560975609756E-2</c:v>
                </c:pt>
                <c:pt idx="2">
                  <c:v>5.8333333333333424E-2</c:v>
                </c:pt>
                <c:pt idx="3">
                  <c:v>0.25</c:v>
                </c:pt>
                <c:pt idx="4">
                  <c:v>0.13750000000000001</c:v>
                </c:pt>
                <c:pt idx="5">
                  <c:v>0.19166666666666668</c:v>
                </c:pt>
                <c:pt idx="6">
                  <c:v>0.10833333333333336</c:v>
                </c:pt>
                <c:pt idx="7">
                  <c:v>0.1</c:v>
                </c:pt>
                <c:pt idx="8">
                  <c:v>0.26250000000000001</c:v>
                </c:pt>
                <c:pt idx="9">
                  <c:v>0.16326530612244924</c:v>
                </c:pt>
                <c:pt idx="10">
                  <c:v>0.2166666666666667</c:v>
                </c:pt>
                <c:pt idx="11">
                  <c:v>6.25E-2</c:v>
                </c:pt>
                <c:pt idx="12">
                  <c:v>6.666666666666668E-2</c:v>
                </c:pt>
                <c:pt idx="13">
                  <c:v>0.10416666666666674</c:v>
                </c:pt>
              </c:numCache>
            </c:numRef>
          </c:val>
          <c:extLst>
            <c:ext xmlns:c16="http://schemas.microsoft.com/office/drawing/2014/chart" uri="{C3380CC4-5D6E-409C-BE32-E72D297353CC}">
              <c16:uniqueId val="{00000000-6C37-4AA7-BBF7-6C3D58ECC626}"/>
            </c:ext>
          </c:extLst>
        </c:ser>
        <c:dLbls>
          <c:showLegendKey val="0"/>
          <c:showVal val="0"/>
          <c:showCatName val="0"/>
          <c:showSerName val="0"/>
          <c:showPercent val="0"/>
          <c:showBubbleSize val="0"/>
        </c:dLbls>
        <c:gapWidth val="75"/>
        <c:overlap val="40"/>
        <c:axId val="61057664"/>
        <c:axId val="61165952"/>
      </c:barChart>
      <c:catAx>
        <c:axId val="61057664"/>
        <c:scaling>
          <c:orientation val="minMax"/>
        </c:scaling>
        <c:delete val="0"/>
        <c:axPos val="b"/>
        <c:numFmt formatCode="General" sourceLinked="0"/>
        <c:majorTickMark val="none"/>
        <c:minorTickMark val="none"/>
        <c:tickLblPos val="nextTo"/>
        <c:txPr>
          <a:bodyPr/>
          <a:lstStyle/>
          <a:p>
            <a:pPr>
              <a:defRPr b="1"/>
            </a:pPr>
            <a:endParaRPr lang="en-US"/>
          </a:p>
        </c:txPr>
        <c:crossAx val="61165952"/>
        <c:crosses val="autoZero"/>
        <c:auto val="1"/>
        <c:lblAlgn val="ctr"/>
        <c:lblOffset val="100"/>
        <c:noMultiLvlLbl val="0"/>
      </c:catAx>
      <c:valAx>
        <c:axId val="61165952"/>
        <c:scaling>
          <c:orientation val="minMax"/>
        </c:scaling>
        <c:delete val="0"/>
        <c:axPos val="l"/>
        <c:majorGridlines/>
        <c:numFmt formatCode="0.0%" sourceLinked="1"/>
        <c:majorTickMark val="none"/>
        <c:minorTickMark val="none"/>
        <c:tickLblPos val="nextTo"/>
        <c:txPr>
          <a:bodyPr/>
          <a:lstStyle/>
          <a:p>
            <a:pPr>
              <a:defRPr b="1"/>
            </a:pPr>
            <a:endParaRPr lang="en-US"/>
          </a:p>
        </c:txPr>
        <c:crossAx val="61057664"/>
        <c:crosses val="autoZero"/>
        <c:crossBetween val="between"/>
      </c:valAx>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62275" cy="498475"/>
          </a:xfrm>
          <a:prstGeom prst="rect">
            <a:avLst/>
          </a:prstGeom>
        </p:spPr>
        <p:txBody>
          <a:bodyPr vert="horz" wrap="square" lIns="91438" tIns="45719" rIns="91438" bIns="45719" numCol="1" anchor="t" anchorCtr="0" compatLnSpc="1">
            <a:prstTxWarp prst="textNoShape">
              <a:avLst/>
            </a:prstTxWarp>
          </a:bodyPr>
          <a:lstStyle>
            <a:lvl1pPr>
              <a:defRPr sz="1200">
                <a:ea typeface="ＭＳ Ｐゴシック" charset="-128"/>
              </a:defRPr>
            </a:lvl1pPr>
          </a:lstStyle>
          <a:p>
            <a:pPr>
              <a:defRPr/>
            </a:pPr>
            <a:r>
              <a:rPr lang="tr-TR"/>
              <a:t>rengin ünver</a:t>
            </a:r>
          </a:p>
        </p:txBody>
      </p:sp>
      <p:sp>
        <p:nvSpPr>
          <p:cNvPr id="3" name="Veri Yer Tutucusu 2"/>
          <p:cNvSpPr>
            <a:spLocks noGrp="1"/>
          </p:cNvSpPr>
          <p:nvPr>
            <p:ph type="dt" sz="quarter" idx="1"/>
          </p:nvPr>
        </p:nvSpPr>
        <p:spPr>
          <a:xfrm>
            <a:off x="3871913" y="0"/>
            <a:ext cx="2960687" cy="498475"/>
          </a:xfrm>
          <a:prstGeom prst="rect">
            <a:avLst/>
          </a:prstGeom>
        </p:spPr>
        <p:txBody>
          <a:bodyPr vert="horz" wrap="square" lIns="91438" tIns="45719" rIns="91438" bIns="45719" numCol="1" anchor="t" anchorCtr="0" compatLnSpc="1">
            <a:prstTxWarp prst="textNoShape">
              <a:avLst/>
            </a:prstTxWarp>
          </a:bodyPr>
          <a:lstStyle>
            <a:lvl1pPr algn="r">
              <a:defRPr sz="1200">
                <a:ea typeface="ＭＳ Ｐゴシック" charset="-128"/>
              </a:defRPr>
            </a:lvl1pPr>
          </a:lstStyle>
          <a:p>
            <a:pPr>
              <a:defRPr/>
            </a:pPr>
            <a:fld id="{4B1822B1-216E-4DCE-B3AB-FE12B725F53C}" type="datetimeFigureOut">
              <a:rPr lang="tr-TR"/>
              <a:pPr>
                <a:defRPr/>
              </a:pPr>
              <a:t>30.05.2020</a:t>
            </a:fld>
            <a:endParaRPr lang="tr-TR"/>
          </a:p>
        </p:txBody>
      </p:sp>
      <p:sp>
        <p:nvSpPr>
          <p:cNvPr id="4" name="Altbilgi Yer Tutucusu 3"/>
          <p:cNvSpPr>
            <a:spLocks noGrp="1"/>
          </p:cNvSpPr>
          <p:nvPr>
            <p:ph type="ftr" sz="quarter" idx="2"/>
          </p:nvPr>
        </p:nvSpPr>
        <p:spPr>
          <a:xfrm>
            <a:off x="0" y="9478963"/>
            <a:ext cx="2962275" cy="498475"/>
          </a:xfrm>
          <a:prstGeom prst="rect">
            <a:avLst/>
          </a:prstGeom>
        </p:spPr>
        <p:txBody>
          <a:bodyPr vert="horz" lIns="91438" tIns="45719" rIns="91438" bIns="45719" rtlCol="0" anchor="b"/>
          <a:lstStyle>
            <a:lvl1pPr algn="l" fontAlgn="auto">
              <a:spcBef>
                <a:spcPts val="0"/>
              </a:spcBef>
              <a:spcAft>
                <a:spcPts val="0"/>
              </a:spcAft>
              <a:defRPr sz="1200">
                <a:latin typeface="+mn-lt"/>
                <a:ea typeface="+mn-ea"/>
              </a:defRPr>
            </a:lvl1pPr>
          </a:lstStyle>
          <a:p>
            <a:pPr>
              <a:defRPr/>
            </a:pPr>
            <a:endParaRPr lang="tr-TR"/>
          </a:p>
        </p:txBody>
      </p:sp>
      <p:sp>
        <p:nvSpPr>
          <p:cNvPr id="5" name="Slayt Numarası Yer Tutucusu 4"/>
          <p:cNvSpPr>
            <a:spLocks noGrp="1"/>
          </p:cNvSpPr>
          <p:nvPr>
            <p:ph type="sldNum" sz="quarter" idx="3"/>
          </p:nvPr>
        </p:nvSpPr>
        <p:spPr>
          <a:xfrm>
            <a:off x="3871913" y="9478963"/>
            <a:ext cx="2960687" cy="498475"/>
          </a:xfrm>
          <a:prstGeom prst="rect">
            <a:avLst/>
          </a:prstGeom>
        </p:spPr>
        <p:txBody>
          <a:bodyPr vert="horz" wrap="square" lIns="91438" tIns="45719" rIns="91438" bIns="45719" numCol="1" anchor="b" anchorCtr="0" compatLnSpc="1">
            <a:prstTxWarp prst="textNoShape">
              <a:avLst/>
            </a:prstTxWarp>
          </a:bodyPr>
          <a:lstStyle>
            <a:lvl1pPr algn="r">
              <a:defRPr sz="1200"/>
            </a:lvl1pPr>
          </a:lstStyle>
          <a:p>
            <a:fld id="{97FA4569-60E9-423F-986E-3AD8D5CB1528}" type="slidenum">
              <a:rPr lang="tr-TR" altLang="en-US"/>
              <a:pPr/>
              <a:t>‹#›</a:t>
            </a:fld>
            <a:endParaRPr lang="tr-TR" alt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60688" cy="498475"/>
          </a:xfrm>
          <a:prstGeom prst="rect">
            <a:avLst/>
          </a:prstGeom>
        </p:spPr>
        <p:txBody>
          <a:bodyPr vert="horz" wrap="square" lIns="91438" tIns="45719" rIns="91438" bIns="45719" numCol="1" anchor="t" anchorCtr="0" compatLnSpc="1">
            <a:prstTxWarp prst="textNoShape">
              <a:avLst/>
            </a:prstTxWarp>
          </a:bodyPr>
          <a:lstStyle>
            <a:lvl1pPr>
              <a:defRPr sz="1200">
                <a:ea typeface="ＭＳ Ｐゴシック" charset="-128"/>
              </a:defRPr>
            </a:lvl1pPr>
          </a:lstStyle>
          <a:p>
            <a:pPr>
              <a:defRPr/>
            </a:pPr>
            <a:r>
              <a:rPr lang="tr-TR"/>
              <a:t>rengin ünver</a:t>
            </a:r>
          </a:p>
        </p:txBody>
      </p:sp>
      <p:sp>
        <p:nvSpPr>
          <p:cNvPr id="3" name="Veri Yer Tutucusu 2"/>
          <p:cNvSpPr>
            <a:spLocks noGrp="1"/>
          </p:cNvSpPr>
          <p:nvPr>
            <p:ph type="dt" idx="1"/>
          </p:nvPr>
        </p:nvSpPr>
        <p:spPr>
          <a:xfrm>
            <a:off x="3871913" y="0"/>
            <a:ext cx="2960687" cy="498475"/>
          </a:xfrm>
          <a:prstGeom prst="rect">
            <a:avLst/>
          </a:prstGeom>
        </p:spPr>
        <p:txBody>
          <a:bodyPr vert="horz" wrap="square" lIns="91438" tIns="45719" rIns="91438" bIns="45719" numCol="1" anchor="t" anchorCtr="0" compatLnSpc="1">
            <a:prstTxWarp prst="textNoShape">
              <a:avLst/>
            </a:prstTxWarp>
          </a:bodyPr>
          <a:lstStyle>
            <a:lvl1pPr algn="r">
              <a:defRPr sz="1200">
                <a:ea typeface="ＭＳ Ｐゴシック" charset="-128"/>
              </a:defRPr>
            </a:lvl1pPr>
          </a:lstStyle>
          <a:p>
            <a:pPr>
              <a:defRPr/>
            </a:pPr>
            <a:fld id="{4EFA001C-1247-4D07-9954-9AD0446A56DF}" type="datetimeFigureOut">
              <a:rPr lang="tr-TR"/>
              <a:pPr>
                <a:defRPr/>
              </a:pPr>
              <a:t>30.05.2020</a:t>
            </a:fld>
            <a:endParaRPr lang="tr-TR"/>
          </a:p>
        </p:txBody>
      </p:sp>
      <p:sp>
        <p:nvSpPr>
          <p:cNvPr id="4" name="Slayt Görüntüsü Yer Tutucusu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38" tIns="45719" rIns="91438" bIns="45719" rtlCol="0" anchor="ctr"/>
          <a:lstStyle/>
          <a:p>
            <a:pPr lvl="0"/>
            <a:endParaRPr lang="tr-TR" noProof="0"/>
          </a:p>
        </p:txBody>
      </p:sp>
      <p:sp>
        <p:nvSpPr>
          <p:cNvPr id="5" name="Not Yer Tutucusu 4"/>
          <p:cNvSpPr>
            <a:spLocks noGrp="1"/>
          </p:cNvSpPr>
          <p:nvPr>
            <p:ph type="body" sz="quarter" idx="3"/>
          </p:nvPr>
        </p:nvSpPr>
        <p:spPr>
          <a:xfrm>
            <a:off x="684213" y="4740275"/>
            <a:ext cx="5467350" cy="4491038"/>
          </a:xfrm>
          <a:prstGeom prst="rect">
            <a:avLst/>
          </a:prstGeom>
        </p:spPr>
        <p:txBody>
          <a:bodyPr vert="horz" wrap="square" lIns="91438" tIns="45719" rIns="91438" bIns="45719"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9478963"/>
            <a:ext cx="2960688" cy="498475"/>
          </a:xfrm>
          <a:prstGeom prst="rect">
            <a:avLst/>
          </a:prstGeom>
        </p:spPr>
        <p:txBody>
          <a:bodyPr vert="horz" lIns="91438" tIns="45719" rIns="91438" bIns="45719" rtlCol="0" anchor="b"/>
          <a:lstStyle>
            <a:lvl1pPr algn="l" fontAlgn="auto">
              <a:spcBef>
                <a:spcPts val="0"/>
              </a:spcBef>
              <a:spcAft>
                <a:spcPts val="0"/>
              </a:spcAft>
              <a:defRPr sz="1200">
                <a:latin typeface="+mn-lt"/>
                <a:ea typeface="+mn-ea"/>
              </a:defRPr>
            </a:lvl1pPr>
          </a:lstStyle>
          <a:p>
            <a:pPr>
              <a:defRPr/>
            </a:pPr>
            <a:endParaRPr lang="tr-TR"/>
          </a:p>
        </p:txBody>
      </p:sp>
      <p:sp>
        <p:nvSpPr>
          <p:cNvPr id="7" name="Slayt Numarası Yer Tutucusu 6"/>
          <p:cNvSpPr>
            <a:spLocks noGrp="1"/>
          </p:cNvSpPr>
          <p:nvPr>
            <p:ph type="sldNum" sz="quarter" idx="5"/>
          </p:nvPr>
        </p:nvSpPr>
        <p:spPr>
          <a:xfrm>
            <a:off x="3871913" y="9478963"/>
            <a:ext cx="2960687" cy="498475"/>
          </a:xfrm>
          <a:prstGeom prst="rect">
            <a:avLst/>
          </a:prstGeom>
        </p:spPr>
        <p:txBody>
          <a:bodyPr vert="horz" wrap="square" lIns="91438" tIns="45719" rIns="91438" bIns="45719" numCol="1" anchor="b" anchorCtr="0" compatLnSpc="1">
            <a:prstTxWarp prst="textNoShape">
              <a:avLst/>
            </a:prstTxWarp>
          </a:bodyPr>
          <a:lstStyle>
            <a:lvl1pPr algn="r">
              <a:defRPr sz="1200"/>
            </a:lvl1pPr>
          </a:lstStyle>
          <a:p>
            <a:fld id="{0E63496F-42B2-423C-BE5D-3E7B03AD3874}" type="slidenum">
              <a:rPr lang="tr-TR" altLang="en-US"/>
              <a:pPr/>
              <a:t>‹#›</a:t>
            </a:fld>
            <a:endParaRPr lang="tr-TR" alt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5"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6" name="Slayt Numarası Yer Tutucusu 5"/>
          <p:cNvSpPr>
            <a:spLocks noGrp="1"/>
          </p:cNvSpPr>
          <p:nvPr>
            <p:ph type="sldNum" sz="quarter" idx="12"/>
          </p:nvPr>
        </p:nvSpPr>
        <p:spPr/>
        <p:txBody>
          <a:bodyPr/>
          <a:lstStyle>
            <a:lvl1pPr>
              <a:defRPr/>
            </a:lvl1pPr>
          </a:lstStyle>
          <a:p>
            <a:fld id="{107E154F-9C7D-4EC7-A599-FC9D8DD60904}" type="slidenum">
              <a:rPr lang="tr-TR" altLang="en-US"/>
              <a:pPr/>
              <a:t>‹#›</a:t>
            </a:fld>
            <a:endParaRPr lang="tr-TR" altLang="en-US"/>
          </a:p>
        </p:txBody>
      </p:sp>
    </p:spTree>
    <p:extLst>
      <p:ext uri="{BB962C8B-B14F-4D97-AF65-F5344CB8AC3E}">
        <p14:creationId xmlns:p14="http://schemas.microsoft.com/office/powerpoint/2010/main" val="375053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5"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6" name="Slayt Numarası Yer Tutucusu 5"/>
          <p:cNvSpPr>
            <a:spLocks noGrp="1"/>
          </p:cNvSpPr>
          <p:nvPr>
            <p:ph type="sldNum" sz="quarter" idx="12"/>
          </p:nvPr>
        </p:nvSpPr>
        <p:spPr/>
        <p:txBody>
          <a:bodyPr/>
          <a:lstStyle>
            <a:lvl1pPr>
              <a:defRPr/>
            </a:lvl1pPr>
          </a:lstStyle>
          <a:p>
            <a:fld id="{8325DA77-3CB5-481F-9DA9-702B13DF61F1}" type="slidenum">
              <a:rPr lang="tr-TR" altLang="en-US"/>
              <a:pPr/>
              <a:t>‹#›</a:t>
            </a:fld>
            <a:endParaRPr lang="tr-TR" altLang="en-US"/>
          </a:p>
        </p:txBody>
      </p:sp>
    </p:spTree>
    <p:extLst>
      <p:ext uri="{BB962C8B-B14F-4D97-AF65-F5344CB8AC3E}">
        <p14:creationId xmlns:p14="http://schemas.microsoft.com/office/powerpoint/2010/main" val="10655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5"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6" name="Slayt Numarası Yer Tutucusu 5"/>
          <p:cNvSpPr>
            <a:spLocks noGrp="1"/>
          </p:cNvSpPr>
          <p:nvPr>
            <p:ph type="sldNum" sz="quarter" idx="12"/>
          </p:nvPr>
        </p:nvSpPr>
        <p:spPr/>
        <p:txBody>
          <a:bodyPr/>
          <a:lstStyle>
            <a:lvl1pPr>
              <a:defRPr/>
            </a:lvl1pPr>
          </a:lstStyle>
          <a:p>
            <a:fld id="{27DA3A7E-5B09-4FE3-95E4-A4D62198F967}" type="slidenum">
              <a:rPr lang="tr-TR" altLang="en-US"/>
              <a:pPr/>
              <a:t>‹#›</a:t>
            </a:fld>
            <a:endParaRPr lang="tr-TR" altLang="en-US"/>
          </a:p>
        </p:txBody>
      </p:sp>
    </p:spTree>
    <p:extLst>
      <p:ext uri="{BB962C8B-B14F-4D97-AF65-F5344CB8AC3E}">
        <p14:creationId xmlns:p14="http://schemas.microsoft.com/office/powerpoint/2010/main" val="235155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5"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6" name="Slayt Numarası Yer Tutucusu 5"/>
          <p:cNvSpPr>
            <a:spLocks noGrp="1"/>
          </p:cNvSpPr>
          <p:nvPr>
            <p:ph type="sldNum" sz="quarter" idx="12"/>
          </p:nvPr>
        </p:nvSpPr>
        <p:spPr/>
        <p:txBody>
          <a:bodyPr/>
          <a:lstStyle>
            <a:lvl1pPr>
              <a:defRPr/>
            </a:lvl1pPr>
          </a:lstStyle>
          <a:p>
            <a:fld id="{F18C1CEB-3ACF-4D96-80DF-BBBE3BC73E09}" type="slidenum">
              <a:rPr lang="tr-TR" altLang="en-US"/>
              <a:pPr/>
              <a:t>‹#›</a:t>
            </a:fld>
            <a:endParaRPr lang="tr-TR" altLang="en-US"/>
          </a:p>
        </p:txBody>
      </p:sp>
    </p:spTree>
    <p:extLst>
      <p:ext uri="{BB962C8B-B14F-4D97-AF65-F5344CB8AC3E}">
        <p14:creationId xmlns:p14="http://schemas.microsoft.com/office/powerpoint/2010/main" val="40327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5"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6" name="Slayt Numarası Yer Tutucusu 5"/>
          <p:cNvSpPr>
            <a:spLocks noGrp="1"/>
          </p:cNvSpPr>
          <p:nvPr>
            <p:ph type="sldNum" sz="quarter" idx="12"/>
          </p:nvPr>
        </p:nvSpPr>
        <p:spPr/>
        <p:txBody>
          <a:bodyPr/>
          <a:lstStyle>
            <a:lvl1pPr>
              <a:defRPr/>
            </a:lvl1pPr>
          </a:lstStyle>
          <a:p>
            <a:fld id="{1E64B965-994E-4E9B-AE5D-AFCA225E5EA1}" type="slidenum">
              <a:rPr lang="tr-TR" altLang="en-US"/>
              <a:pPr/>
              <a:t>‹#›</a:t>
            </a:fld>
            <a:endParaRPr lang="tr-TR" altLang="en-US"/>
          </a:p>
        </p:txBody>
      </p:sp>
    </p:spTree>
    <p:extLst>
      <p:ext uri="{BB962C8B-B14F-4D97-AF65-F5344CB8AC3E}">
        <p14:creationId xmlns:p14="http://schemas.microsoft.com/office/powerpoint/2010/main" val="423104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6"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7" name="Slayt Numarası Yer Tutucusu 5"/>
          <p:cNvSpPr>
            <a:spLocks noGrp="1"/>
          </p:cNvSpPr>
          <p:nvPr>
            <p:ph type="sldNum" sz="quarter" idx="12"/>
          </p:nvPr>
        </p:nvSpPr>
        <p:spPr/>
        <p:txBody>
          <a:bodyPr/>
          <a:lstStyle>
            <a:lvl1pPr>
              <a:defRPr/>
            </a:lvl1pPr>
          </a:lstStyle>
          <a:p>
            <a:fld id="{89F7F298-9A71-4712-858A-C8A9A2ABDAF7}" type="slidenum">
              <a:rPr lang="tr-TR" altLang="en-US"/>
              <a:pPr/>
              <a:t>‹#›</a:t>
            </a:fld>
            <a:endParaRPr lang="tr-TR" altLang="en-US"/>
          </a:p>
        </p:txBody>
      </p:sp>
    </p:spTree>
    <p:extLst>
      <p:ext uri="{BB962C8B-B14F-4D97-AF65-F5344CB8AC3E}">
        <p14:creationId xmlns:p14="http://schemas.microsoft.com/office/powerpoint/2010/main" val="212686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8"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9" name="Slayt Numarası Yer Tutucusu 5"/>
          <p:cNvSpPr>
            <a:spLocks noGrp="1"/>
          </p:cNvSpPr>
          <p:nvPr>
            <p:ph type="sldNum" sz="quarter" idx="12"/>
          </p:nvPr>
        </p:nvSpPr>
        <p:spPr/>
        <p:txBody>
          <a:bodyPr/>
          <a:lstStyle>
            <a:lvl1pPr>
              <a:defRPr/>
            </a:lvl1pPr>
          </a:lstStyle>
          <a:p>
            <a:fld id="{6E52AEFA-5F64-40AE-905E-43DB623B2E7B}" type="slidenum">
              <a:rPr lang="tr-TR" altLang="en-US"/>
              <a:pPr/>
              <a:t>‹#›</a:t>
            </a:fld>
            <a:endParaRPr lang="tr-TR" altLang="en-US"/>
          </a:p>
        </p:txBody>
      </p:sp>
    </p:spTree>
    <p:extLst>
      <p:ext uri="{BB962C8B-B14F-4D97-AF65-F5344CB8AC3E}">
        <p14:creationId xmlns:p14="http://schemas.microsoft.com/office/powerpoint/2010/main" val="309647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4"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5" name="Slayt Numarası Yer Tutucusu 5"/>
          <p:cNvSpPr>
            <a:spLocks noGrp="1"/>
          </p:cNvSpPr>
          <p:nvPr>
            <p:ph type="sldNum" sz="quarter" idx="12"/>
          </p:nvPr>
        </p:nvSpPr>
        <p:spPr/>
        <p:txBody>
          <a:bodyPr/>
          <a:lstStyle>
            <a:lvl1pPr>
              <a:defRPr/>
            </a:lvl1pPr>
          </a:lstStyle>
          <a:p>
            <a:fld id="{EF53FB5E-5998-41B4-BC0A-473306A5B9B2}" type="slidenum">
              <a:rPr lang="tr-TR" altLang="en-US"/>
              <a:pPr/>
              <a:t>‹#›</a:t>
            </a:fld>
            <a:endParaRPr lang="tr-TR" altLang="en-US"/>
          </a:p>
        </p:txBody>
      </p:sp>
    </p:spTree>
    <p:extLst>
      <p:ext uri="{BB962C8B-B14F-4D97-AF65-F5344CB8AC3E}">
        <p14:creationId xmlns:p14="http://schemas.microsoft.com/office/powerpoint/2010/main" val="282847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3"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4" name="Slayt Numarası Yer Tutucusu 5"/>
          <p:cNvSpPr>
            <a:spLocks noGrp="1"/>
          </p:cNvSpPr>
          <p:nvPr>
            <p:ph type="sldNum" sz="quarter" idx="12"/>
          </p:nvPr>
        </p:nvSpPr>
        <p:spPr/>
        <p:txBody>
          <a:bodyPr/>
          <a:lstStyle>
            <a:lvl1pPr>
              <a:defRPr/>
            </a:lvl1pPr>
          </a:lstStyle>
          <a:p>
            <a:fld id="{4619C0CD-55AA-4BA5-90BB-AB673966C499}" type="slidenum">
              <a:rPr lang="tr-TR" altLang="en-US"/>
              <a:pPr/>
              <a:t>‹#›</a:t>
            </a:fld>
            <a:endParaRPr lang="tr-TR" altLang="en-US"/>
          </a:p>
        </p:txBody>
      </p:sp>
    </p:spTree>
    <p:extLst>
      <p:ext uri="{BB962C8B-B14F-4D97-AF65-F5344CB8AC3E}">
        <p14:creationId xmlns:p14="http://schemas.microsoft.com/office/powerpoint/2010/main" val="158459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6"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7" name="Slayt Numarası Yer Tutucusu 5"/>
          <p:cNvSpPr>
            <a:spLocks noGrp="1"/>
          </p:cNvSpPr>
          <p:nvPr>
            <p:ph type="sldNum" sz="quarter" idx="12"/>
          </p:nvPr>
        </p:nvSpPr>
        <p:spPr/>
        <p:txBody>
          <a:bodyPr/>
          <a:lstStyle>
            <a:lvl1pPr>
              <a:defRPr/>
            </a:lvl1pPr>
          </a:lstStyle>
          <a:p>
            <a:fld id="{B745EE6E-02E3-4548-B77F-4B4801FC2FFE}" type="slidenum">
              <a:rPr lang="tr-TR" altLang="en-US"/>
              <a:pPr/>
              <a:t>‹#›</a:t>
            </a:fld>
            <a:endParaRPr lang="tr-TR" altLang="en-US"/>
          </a:p>
        </p:txBody>
      </p:sp>
    </p:spTree>
    <p:extLst>
      <p:ext uri="{BB962C8B-B14F-4D97-AF65-F5344CB8AC3E}">
        <p14:creationId xmlns:p14="http://schemas.microsoft.com/office/powerpoint/2010/main" val="424978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r>
              <a:rPr lang="tr-TR"/>
              <a:t>EĞİTİM KOMİSYONU                            ÇALIŞMA GRUBU</a:t>
            </a:r>
          </a:p>
        </p:txBody>
      </p:sp>
      <p:sp>
        <p:nvSpPr>
          <p:cNvPr id="6" name="Altbilgi Yer Tutucusu 4"/>
          <p:cNvSpPr>
            <a:spLocks noGrp="1"/>
          </p:cNvSpPr>
          <p:nvPr>
            <p:ph type="ftr" sz="quarter" idx="11"/>
          </p:nvPr>
        </p:nvSpPr>
        <p:spPr/>
        <p:txBody>
          <a:bodyPr/>
          <a:lstStyle>
            <a:lvl1pPr>
              <a:defRPr/>
            </a:lvl1pPr>
          </a:lstStyle>
          <a:p>
            <a:pPr>
              <a:defRPr/>
            </a:pPr>
            <a:r>
              <a:rPr lang="tr-TR"/>
              <a:t>XXXII. MOBBİG - ERCİYES ÜNİVERSİTESİ       5 Mayıs 2011 </a:t>
            </a:r>
          </a:p>
        </p:txBody>
      </p:sp>
      <p:sp>
        <p:nvSpPr>
          <p:cNvPr id="7" name="Slayt Numarası Yer Tutucusu 5"/>
          <p:cNvSpPr>
            <a:spLocks noGrp="1"/>
          </p:cNvSpPr>
          <p:nvPr>
            <p:ph type="sldNum" sz="quarter" idx="12"/>
          </p:nvPr>
        </p:nvSpPr>
        <p:spPr/>
        <p:txBody>
          <a:bodyPr/>
          <a:lstStyle>
            <a:lvl1pPr>
              <a:defRPr/>
            </a:lvl1pPr>
          </a:lstStyle>
          <a:p>
            <a:fld id="{1D69BE62-2102-4427-B8CB-C2C9D00F89E7}" type="slidenum">
              <a:rPr lang="tr-TR" altLang="en-US"/>
              <a:pPr/>
              <a:t>‹#›</a:t>
            </a:fld>
            <a:endParaRPr lang="tr-TR" altLang="en-US"/>
          </a:p>
        </p:txBody>
      </p:sp>
    </p:spTree>
    <p:extLst>
      <p:ext uri="{BB962C8B-B14F-4D97-AF65-F5344CB8AC3E}">
        <p14:creationId xmlns:p14="http://schemas.microsoft.com/office/powerpoint/2010/main" val="285661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en-US" smtClean="0"/>
              <a:t>Asıl başlık stili için tıklatın</a:t>
            </a:r>
          </a:p>
        </p:txBody>
      </p:sp>
      <p:sp>
        <p:nvSpPr>
          <p:cNvPr id="5123"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ea typeface="ＭＳ Ｐゴシック" charset="-128"/>
              </a:defRPr>
            </a:lvl1pPr>
          </a:lstStyle>
          <a:p>
            <a:pPr>
              <a:defRPr/>
            </a:pPr>
            <a:r>
              <a:rPr lang="tr-TR"/>
              <a:t>EĞİTİM KOMİSYONU                            ÇALIŞMA GRUBU</a:t>
            </a: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ea typeface="ＭＳ Ｐゴシック" charset="-128"/>
              </a:defRPr>
            </a:lvl1pPr>
          </a:lstStyle>
          <a:p>
            <a:pPr>
              <a:defRPr/>
            </a:pPr>
            <a:r>
              <a:rPr lang="tr-TR"/>
              <a:t>XXXII. MOBBİG - ERCİYES ÜNİVERSİTESİ       5 Mayıs 2011 </a:t>
            </a: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727680-BF3D-4FDE-B458-5A52BB2BFC15}" type="slidenum">
              <a:rPr lang="tr-TR" altLang="en-US"/>
              <a:pPr/>
              <a:t>‹#›</a:t>
            </a:fld>
            <a:endParaRPr lang="tr-TR"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chart" Target="../charts/char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ctrTitle"/>
          </p:nvPr>
        </p:nvSpPr>
        <p:spPr>
          <a:xfrm>
            <a:off x="722313" y="1916113"/>
            <a:ext cx="7772400" cy="2376487"/>
          </a:xfrm>
        </p:spPr>
        <p:txBody>
          <a:bodyPr/>
          <a:lstStyle/>
          <a:p>
            <a:pPr eaLnBrk="1" hangingPunct="1"/>
            <a:r>
              <a:rPr lang="tr-TR" altLang="en-US" sz="3600" b="1" smtClean="0">
                <a:ea typeface="ＭＳ Ｐゴシック" panose="020B0600070205080204" pitchFamily="34" charset="-128"/>
              </a:rPr>
              <a:t>TÜRKİYE YÜKSEKÖĞRETİM YETERLİLİKLER ÇERÇEVESİ (TYYÇ) KAPSAMINDA TÜRKİYE’</a:t>
            </a:r>
            <a:r>
              <a:rPr lang="tr-TR" altLang="ja-JP" sz="3600" b="1" smtClean="0">
                <a:ea typeface="ＭＳ Ｐゴシック" panose="020B0600070205080204" pitchFamily="34" charset="-128"/>
              </a:rPr>
              <a:t>DEKİ </a:t>
            </a:r>
            <a:br>
              <a:rPr lang="tr-TR" altLang="ja-JP" sz="3600" b="1" smtClean="0">
                <a:ea typeface="ＭＳ Ｐゴシック" panose="020B0600070205080204" pitchFamily="34" charset="-128"/>
              </a:rPr>
            </a:br>
            <a:r>
              <a:rPr lang="tr-TR" altLang="ja-JP" sz="3600" b="1" smtClean="0">
                <a:ea typeface="ＭＳ Ｐゴシック" panose="020B0600070205080204" pitchFamily="34" charset="-128"/>
              </a:rPr>
              <a:t>MİMARLIK EĞİTİMİNE </a:t>
            </a:r>
            <a:br>
              <a:rPr lang="tr-TR" altLang="ja-JP" sz="3600" b="1" smtClean="0">
                <a:ea typeface="ＭＳ Ｐゴシック" panose="020B0600070205080204" pitchFamily="34" charset="-128"/>
              </a:rPr>
            </a:br>
            <a:r>
              <a:rPr lang="tr-TR" altLang="ja-JP" sz="3600" b="1" smtClean="0">
                <a:ea typeface="ＭＳ Ｐゴシック" panose="020B0600070205080204" pitchFamily="34" charset="-128"/>
              </a:rPr>
              <a:t>GENEL BİR BAKIŞ</a:t>
            </a:r>
            <a:endParaRPr lang="tr-TR" altLang="en-US" sz="3600" b="1" smtClean="0">
              <a:ea typeface="ＭＳ Ｐゴシック" panose="020B0600070205080204" pitchFamily="34" charset="-128"/>
            </a:endParaRPr>
          </a:p>
        </p:txBody>
      </p:sp>
      <p:sp>
        <p:nvSpPr>
          <p:cNvPr id="6147" name="Alt Başlık 2"/>
          <p:cNvSpPr>
            <a:spLocks noGrp="1"/>
          </p:cNvSpPr>
          <p:nvPr>
            <p:ph type="subTitle" idx="1"/>
          </p:nvPr>
        </p:nvSpPr>
        <p:spPr>
          <a:xfrm>
            <a:off x="-179388" y="4865688"/>
            <a:ext cx="9144001" cy="1439862"/>
          </a:xfrm>
        </p:spPr>
        <p:txBody>
          <a:bodyPr/>
          <a:lstStyle/>
          <a:p>
            <a:pPr eaLnBrk="1" hangingPunct="1"/>
            <a:r>
              <a:rPr lang="tr-TR" altLang="en-US" b="1" smtClean="0">
                <a:solidFill>
                  <a:schemeClr val="tx1"/>
                </a:solidFill>
                <a:ea typeface="ＭＳ Ｐゴシック" panose="020B0600070205080204" pitchFamily="34" charset="-128"/>
              </a:rPr>
              <a:t>Prof. Dr. Rengin ÜNVER </a:t>
            </a:r>
            <a:r>
              <a:rPr lang="tr-TR" altLang="en-US" smtClean="0">
                <a:solidFill>
                  <a:schemeClr val="tx1"/>
                </a:solidFill>
                <a:ea typeface="ＭＳ Ｐゴシック" panose="020B0600070205080204" pitchFamily="34" charset="-128"/>
              </a:rPr>
              <a:t>(YTÜ)</a:t>
            </a:r>
          </a:p>
          <a:p>
            <a:pPr eaLnBrk="1" hangingPunct="1"/>
            <a:r>
              <a:rPr lang="tr-TR" altLang="en-US" sz="2800" smtClean="0">
                <a:solidFill>
                  <a:schemeClr val="tx1"/>
                </a:solidFill>
                <a:ea typeface="ＭＳ Ｐゴシック" panose="020B0600070205080204" pitchFamily="34" charset="-128"/>
              </a:rPr>
              <a:t>MOBBİG Mimarlık Eğitimi Komisyonu Yürütücüsü</a:t>
            </a:r>
          </a:p>
        </p:txBody>
      </p:sp>
      <p:sp>
        <p:nvSpPr>
          <p:cNvPr id="6148" name="Metin kutusu 3"/>
          <p:cNvSpPr txBox="1">
            <a:spLocks noChangeArrowheads="1"/>
          </p:cNvSpPr>
          <p:nvPr/>
        </p:nvSpPr>
        <p:spPr bwMode="auto">
          <a:xfrm>
            <a:off x="220663" y="260350"/>
            <a:ext cx="8712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a:t>XXXIII . MİMARLIK OKULLARI BÖLÜM BAŞKANLARI İLETİŞİM GRUBU (MOBBİG) TOPLANTISI 06-08 EKİM 2011 / SÜLEYMAN DEMİREL ÜNİVERSİTESİ-ISPARTA</a:t>
            </a:r>
          </a:p>
        </p:txBody>
      </p:sp>
      <p:sp>
        <p:nvSpPr>
          <p:cNvPr id="6149" name="Metin kutusu 5"/>
          <p:cNvSpPr txBox="1">
            <a:spLocks noChangeArrowheads="1"/>
          </p:cNvSpPr>
          <p:nvPr/>
        </p:nvSpPr>
        <p:spPr bwMode="auto">
          <a:xfrm>
            <a:off x="3059113" y="6237288"/>
            <a:ext cx="33131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a:t>06 EKİM 2011</a:t>
            </a:r>
            <a:br>
              <a:rPr lang="tr-TR" altLang="en-US"/>
            </a:br>
            <a:endParaRPr lang="tr-TR"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5363"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5382BE66-4568-45EA-9E63-E76AB971BABF}" type="slidenum">
              <a:rPr lang="tr-TR" altLang="en-US">
                <a:solidFill>
                  <a:srgbClr val="898989"/>
                </a:solidFill>
              </a:rPr>
              <a:pPr eaLnBrk="1" hangingPunct="1"/>
              <a:t>10</a:t>
            </a:fld>
            <a:endParaRPr lang="tr-TR" altLang="en-US">
              <a:solidFill>
                <a:srgbClr val="898989"/>
              </a:solidFill>
            </a:endParaRPr>
          </a:p>
        </p:txBody>
      </p:sp>
      <p:graphicFrame>
        <p:nvGraphicFramePr>
          <p:cNvPr id="3" name="Tablo 2"/>
          <p:cNvGraphicFramePr>
            <a:graphicFrameLocks noGrp="1"/>
          </p:cNvGraphicFramePr>
          <p:nvPr/>
        </p:nvGraphicFramePr>
        <p:xfrm>
          <a:off x="73025" y="1052513"/>
          <a:ext cx="9001125" cy="3822700"/>
        </p:xfrm>
        <a:graphic>
          <a:graphicData uri="http://schemas.openxmlformats.org/drawingml/2006/table">
            <a:tbl>
              <a:tblPr/>
              <a:tblGrid>
                <a:gridCol w="658813">
                  <a:extLst>
                    <a:ext uri="{9D8B030D-6E8A-4147-A177-3AD203B41FA5}">
                      <a16:colId xmlns:a16="http://schemas.microsoft.com/office/drawing/2014/main" val="20000"/>
                    </a:ext>
                  </a:extLst>
                </a:gridCol>
                <a:gridCol w="458787">
                  <a:extLst>
                    <a:ext uri="{9D8B030D-6E8A-4147-A177-3AD203B41FA5}">
                      <a16:colId xmlns:a16="http://schemas.microsoft.com/office/drawing/2014/main" val="20001"/>
                    </a:ext>
                  </a:extLst>
                </a:gridCol>
                <a:gridCol w="458788">
                  <a:extLst>
                    <a:ext uri="{9D8B030D-6E8A-4147-A177-3AD203B41FA5}">
                      <a16:colId xmlns:a16="http://schemas.microsoft.com/office/drawing/2014/main" val="20002"/>
                    </a:ext>
                  </a:extLst>
                </a:gridCol>
                <a:gridCol w="460375">
                  <a:extLst>
                    <a:ext uri="{9D8B030D-6E8A-4147-A177-3AD203B41FA5}">
                      <a16:colId xmlns:a16="http://schemas.microsoft.com/office/drawing/2014/main" val="20003"/>
                    </a:ext>
                  </a:extLst>
                </a:gridCol>
                <a:gridCol w="458787">
                  <a:extLst>
                    <a:ext uri="{9D8B030D-6E8A-4147-A177-3AD203B41FA5}">
                      <a16:colId xmlns:a16="http://schemas.microsoft.com/office/drawing/2014/main" val="20004"/>
                    </a:ext>
                  </a:extLst>
                </a:gridCol>
                <a:gridCol w="458788">
                  <a:extLst>
                    <a:ext uri="{9D8B030D-6E8A-4147-A177-3AD203B41FA5}">
                      <a16:colId xmlns:a16="http://schemas.microsoft.com/office/drawing/2014/main" val="20005"/>
                    </a:ext>
                  </a:extLst>
                </a:gridCol>
                <a:gridCol w="458787">
                  <a:extLst>
                    <a:ext uri="{9D8B030D-6E8A-4147-A177-3AD203B41FA5}">
                      <a16:colId xmlns:a16="http://schemas.microsoft.com/office/drawing/2014/main" val="20006"/>
                    </a:ext>
                  </a:extLst>
                </a:gridCol>
                <a:gridCol w="460375">
                  <a:extLst>
                    <a:ext uri="{9D8B030D-6E8A-4147-A177-3AD203B41FA5}">
                      <a16:colId xmlns:a16="http://schemas.microsoft.com/office/drawing/2014/main" val="20007"/>
                    </a:ext>
                  </a:extLst>
                </a:gridCol>
                <a:gridCol w="660400">
                  <a:extLst>
                    <a:ext uri="{9D8B030D-6E8A-4147-A177-3AD203B41FA5}">
                      <a16:colId xmlns:a16="http://schemas.microsoft.com/office/drawing/2014/main" val="20008"/>
                    </a:ext>
                  </a:extLst>
                </a:gridCol>
                <a:gridCol w="658813">
                  <a:extLst>
                    <a:ext uri="{9D8B030D-6E8A-4147-A177-3AD203B41FA5}">
                      <a16:colId xmlns:a16="http://schemas.microsoft.com/office/drawing/2014/main" val="20009"/>
                    </a:ext>
                  </a:extLst>
                </a:gridCol>
                <a:gridCol w="458787">
                  <a:extLst>
                    <a:ext uri="{9D8B030D-6E8A-4147-A177-3AD203B41FA5}">
                      <a16:colId xmlns:a16="http://schemas.microsoft.com/office/drawing/2014/main" val="20010"/>
                    </a:ext>
                  </a:extLst>
                </a:gridCol>
                <a:gridCol w="458788">
                  <a:extLst>
                    <a:ext uri="{9D8B030D-6E8A-4147-A177-3AD203B41FA5}">
                      <a16:colId xmlns:a16="http://schemas.microsoft.com/office/drawing/2014/main" val="20011"/>
                    </a:ext>
                  </a:extLst>
                </a:gridCol>
                <a:gridCol w="458787">
                  <a:extLst>
                    <a:ext uri="{9D8B030D-6E8A-4147-A177-3AD203B41FA5}">
                      <a16:colId xmlns:a16="http://schemas.microsoft.com/office/drawing/2014/main" val="20012"/>
                    </a:ext>
                  </a:extLst>
                </a:gridCol>
                <a:gridCol w="658813">
                  <a:extLst>
                    <a:ext uri="{9D8B030D-6E8A-4147-A177-3AD203B41FA5}">
                      <a16:colId xmlns:a16="http://schemas.microsoft.com/office/drawing/2014/main" val="20013"/>
                    </a:ext>
                  </a:extLst>
                </a:gridCol>
                <a:gridCol w="460375">
                  <a:extLst>
                    <a:ext uri="{9D8B030D-6E8A-4147-A177-3AD203B41FA5}">
                      <a16:colId xmlns:a16="http://schemas.microsoft.com/office/drawing/2014/main" val="20014"/>
                    </a:ext>
                  </a:extLst>
                </a:gridCol>
                <a:gridCol w="655637">
                  <a:extLst>
                    <a:ext uri="{9D8B030D-6E8A-4147-A177-3AD203B41FA5}">
                      <a16:colId xmlns:a16="http://schemas.microsoft.com/office/drawing/2014/main" val="20015"/>
                    </a:ext>
                  </a:extLst>
                </a:gridCol>
                <a:gridCol w="657225">
                  <a:extLst>
                    <a:ext uri="{9D8B030D-6E8A-4147-A177-3AD203B41FA5}">
                      <a16:colId xmlns:a16="http://schemas.microsoft.com/office/drawing/2014/main" val="20016"/>
                    </a:ext>
                  </a:extLst>
                </a:gridCol>
              </a:tblGrid>
              <a:tr h="16828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Calibri" pitchFamily="34" charset="0"/>
                          <a:ea typeface="ＭＳ Ｐゴシック" charset="-128"/>
                        </a:rPr>
                        <a:t>Eğitim Programı</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6">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Calibri" pitchFamily="34" charset="0"/>
                          <a:ea typeface="ＭＳ Ｐゴシック" charset="-128"/>
                        </a:rPr>
                        <a:t>Zorunlu Dersler</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Calibri" pitchFamily="34" charset="0"/>
                          <a:ea typeface="ＭＳ Ｐゴシック" charset="-128"/>
                        </a:rPr>
                        <a:t>Seçimlik Dersler</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73233">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Ders Saati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Zorunlu Mesleki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Zorunlu Mesleki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tr-TR"/>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Zorunlu Havuz Dersi Sayısı</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1</a:t>
                      </a:r>
                      <a:endParaRPr kumimoji="0" lang="tr-TR" sz="1100" b="1" i="0" u="none" strike="noStrike" cap="none" normalizeH="0" baseline="0" dirty="0" smtClean="0">
                        <a:ln>
                          <a:noFill/>
                        </a:ln>
                        <a:solidFill>
                          <a:srgbClr val="0070C0"/>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Zorunlu Havuz Dersi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Programdaki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Alınması Gereken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Alınması Gereken Seçimlik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hMerge="1">
                  <a:txBody>
                    <a:bodyPr/>
                    <a:lstStyle/>
                    <a:p>
                      <a:endParaRPr lang="tr-TR"/>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Üniversite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Üniversite Seçimlik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h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Tüm Seçme Ders Yüzdesi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1"/>
                  </a:ext>
                </a:extLst>
              </a:tr>
              <a:tr h="63097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 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KK</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2"/>
                  </a:ext>
                </a:extLst>
              </a:tr>
              <a:tr h="31548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AKDEN. Ü.</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240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(180)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194</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38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157</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(90)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%65.4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%50.0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9</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%9.6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19</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2</a:t>
                      </a:r>
                      <a:r>
                        <a:rPr kumimoji="0" lang="tr-TR" sz="900" b="0" i="0" u="none" strike="noStrike" cap="none" normalizeH="0" baseline="0" dirty="0" smtClean="0">
                          <a:ln>
                            <a:noFill/>
                          </a:ln>
                          <a:solidFill>
                            <a:srgbClr val="FF0000"/>
                          </a:solidFill>
                          <a:effectLst/>
                          <a:latin typeface="Calibri" pitchFamily="34" charset="0"/>
                          <a:ea typeface="ＭＳ Ｐゴシック" charset="-128"/>
                        </a:rPr>
                        <a:t>+4</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3</a:t>
                      </a:r>
                      <a:r>
                        <a:rPr kumimoji="0" lang="tr-TR" sz="900" b="0" i="0" u="none" strike="noStrike" cap="none" normalizeH="0" baseline="0" dirty="0" smtClean="0">
                          <a:ln>
                            <a:noFill/>
                          </a:ln>
                          <a:solidFill>
                            <a:srgbClr val="FF0000"/>
                          </a:solidFill>
                          <a:effectLst/>
                          <a:latin typeface="Calibri" pitchFamily="34" charset="0"/>
                          <a:ea typeface="ＭＳ Ｐゴシック" charset="-128"/>
                        </a:rPr>
                        <a:t>=23</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49</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(64)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%20.4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%35.6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11</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%25.0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 40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3"/>
                  </a:ext>
                </a:extLst>
              </a:tr>
              <a:tr h="31548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DEÜ</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217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(146)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%88.2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4"/>
                  </a:ext>
                </a:extLst>
              </a:tr>
              <a:tr h="31548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3.</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GAZİ Ü.</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240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(144)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208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42</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210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(115)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%87.5</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 79.9</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%6,7</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%10.4</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48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7</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(14)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%5.8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%9.7</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%5.8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FF0000"/>
                          </a:solidFill>
                          <a:effectLst/>
                          <a:latin typeface="Calibri" pitchFamily="34" charset="0"/>
                          <a:ea typeface="ＭＳ Ｐゴシック" charset="-128"/>
                        </a:rPr>
                        <a:t>%9.7</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5"/>
                  </a:ext>
                </a:extLst>
              </a:tr>
              <a:tr h="47323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GEDİZ Ü.</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(152)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%67.9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%68.5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%22.5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%21.1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6"/>
                  </a:ext>
                </a:extLst>
              </a:tr>
              <a:tr h="34178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İKÜ</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4</a:t>
                      </a:r>
                      <a:endParaRPr kumimoji="0" lang="tr-TR" sz="1100" b="1" i="0" u="none" strike="noStrike" cap="none" normalizeH="0" baseline="0" dirty="0" smtClean="0">
                        <a:ln>
                          <a:noFill/>
                        </a:ln>
                        <a:solidFill>
                          <a:srgbClr val="0070C0"/>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213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194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(111)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%80.8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%69.4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%11.3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%13.8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7"/>
                  </a:ext>
                </a:extLst>
              </a:tr>
              <a:tr h="31548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İTÜ</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(153)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198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163.5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(97.5)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%68.1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%63.7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30.5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%12.7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%15.7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%19.2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%19.6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8"/>
                  </a:ext>
                </a:extLst>
              </a:tr>
              <a:tr h="47323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T.C. MALTEPE</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yeni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(156)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%70.8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%70.5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%12.8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%10.8</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5</a:t>
                      </a:r>
                      <a:endParaRPr kumimoji="0" lang="tr-TR" sz="1100" b="1" i="0" u="none" strike="noStrike" cap="none" normalizeH="0" baseline="0" dirty="0" smtClean="0">
                        <a:ln>
                          <a:noFill/>
                        </a:ln>
                        <a:solidFill>
                          <a:srgbClr val="0070C0"/>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%16.7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9"/>
                  </a:ext>
                </a:extLst>
              </a:tr>
            </a:tbl>
          </a:graphicData>
        </a:graphic>
      </p:graphicFrame>
      <p:sp>
        <p:nvSpPr>
          <p:cNvPr id="15543" name="5 Dikdörtgen"/>
          <p:cNvSpPr>
            <a:spLocks noChangeArrowheads="1"/>
          </p:cNvSpPr>
          <p:nvPr/>
        </p:nvSpPr>
        <p:spPr bwMode="auto">
          <a:xfrm>
            <a:off x="107950" y="4868863"/>
            <a:ext cx="8964613"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eaLnBrk="1" hangingPunct="1"/>
            <a:r>
              <a:rPr lang="tr-TR" altLang="en-US" sz="1600" b="1" baseline="30000">
                <a:solidFill>
                  <a:srgbClr val="0070C0"/>
                </a:solidFill>
              </a:rPr>
              <a:t>1</a:t>
            </a:r>
            <a:r>
              <a:rPr lang="tr-TR" altLang="en-US" sz="1100"/>
              <a:t>Havuz Dersleri: Türkçe, Yabancı Dil, Atatürk İlk. Ve İnk. Tarihi, Matematik, Intr. To Computer and Inf. Sys., Beden Eğitimi, Müzik, İngilizce Okuma ve Konuşma, İş Hayatı İçin İngilizce, Temel Bilgisayar Bilimleri.</a:t>
            </a:r>
          </a:p>
          <a:p>
            <a:pPr algn="just" eaLnBrk="1" hangingPunct="1">
              <a:buClr>
                <a:srgbClr val="6600FF"/>
              </a:buClr>
            </a:pPr>
            <a:r>
              <a:rPr lang="tr-TR" altLang="en-US" sz="1600" b="1" baseline="30000">
                <a:solidFill>
                  <a:srgbClr val="0070C0"/>
                </a:solidFill>
              </a:rPr>
              <a:t>2</a:t>
            </a:r>
            <a:r>
              <a:rPr lang="tr-TR" altLang="en-US" sz="1100"/>
              <a:t>Akdeniz Üniversitesi’nin programındaki 19 adet seçmeli ders 6 grupta toplanmıştır. </a:t>
            </a:r>
          </a:p>
          <a:p>
            <a:pPr algn="just" eaLnBrk="1" hangingPunct="1"/>
            <a:r>
              <a:rPr lang="tr-TR" altLang="en-US" sz="1600" b="1" baseline="30000">
                <a:solidFill>
                  <a:srgbClr val="0070C0"/>
                </a:solidFill>
              </a:rPr>
              <a:t>3</a:t>
            </a:r>
            <a:r>
              <a:rPr lang="tr-TR" altLang="en-US" sz="1100"/>
              <a:t>Akdeniz Üniversitesi’nin açılmış tüm dersleri içinden 4 adedi (11 AKTS) öğrenci önerisi ve danışman onayı ile seçilmektedir. 2011-2012 eğitim-öğretim yılında 30 öğrenci ile eğitime başlayacak programa ait bu veriler, Bölüm, Fakülte (Güzel Sanatlar Fakültesi) kurumlarında kabul edilmiş, Üniversite Senatosu’na sunulma aşamasındadır.</a:t>
            </a:r>
          </a:p>
          <a:p>
            <a:pPr algn="just" eaLnBrk="1" hangingPunct="1"/>
            <a:r>
              <a:rPr lang="tr-TR" altLang="en-US" sz="1600" b="1" baseline="30000">
                <a:solidFill>
                  <a:srgbClr val="0070C0"/>
                </a:solidFill>
              </a:rPr>
              <a:t>4</a:t>
            </a:r>
            <a:r>
              <a:rPr lang="tr-TR" altLang="en-US" sz="1100"/>
              <a:t>İstanbul Kültür Üniversitesi’</a:t>
            </a:r>
            <a:r>
              <a:rPr lang="tr-TR" altLang="ja-JP" sz="1100"/>
              <a:t>nde 2011-2012 ders yılından itibaren uygulanmak üzere, ders planında Bologna sürecine uygun değişiklikler üzerinden çalışmalar sürmektedir. Tablodaki rakamlar 2011-2012 dönemine aittir. </a:t>
            </a:r>
          </a:p>
          <a:p>
            <a:pPr algn="just" eaLnBrk="1" hangingPunct="1"/>
            <a:r>
              <a:rPr lang="tr-TR" altLang="en-US" sz="1600" b="1" baseline="30000">
                <a:solidFill>
                  <a:srgbClr val="0070C0"/>
                </a:solidFill>
              </a:rPr>
              <a:t>5</a:t>
            </a:r>
            <a:r>
              <a:rPr lang="tr-TR" altLang="en-US" sz="1100"/>
              <a:t>Maltepe Üniversitesi Senatosu’</a:t>
            </a:r>
            <a:r>
              <a:rPr lang="tr-TR" altLang="ja-JP" sz="1100"/>
              <a:t>nda %25 seçimlik ders şartı; AKTS kredisi üzerinden değil ders sayısı üzerinden karşılanması şeklinde kararlaştırılmış olup daha önce 15 seçmeli ders x 4 AKTS= 60 AKTS olan durum, toplam 51 dersin %25’i olan seçimlik ders ve 26 AKTS olarak yeniden düzenlenmiştir</a:t>
            </a:r>
            <a:r>
              <a:rPr lang="tr-TR" altLang="ja-JP" sz="1100">
                <a:solidFill>
                  <a:srgbClr val="800000"/>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6387"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F9E72E84-63AC-4C64-80F8-C47E4709B0E5}" type="slidenum">
              <a:rPr lang="tr-TR" altLang="en-US">
                <a:solidFill>
                  <a:srgbClr val="898989"/>
                </a:solidFill>
              </a:rPr>
              <a:pPr eaLnBrk="1" hangingPunct="1"/>
              <a:t>11</a:t>
            </a:fld>
            <a:endParaRPr lang="tr-TR" altLang="en-US">
              <a:solidFill>
                <a:srgbClr val="898989"/>
              </a:solidFill>
            </a:endParaRPr>
          </a:p>
        </p:txBody>
      </p:sp>
      <p:graphicFrame>
        <p:nvGraphicFramePr>
          <p:cNvPr id="2" name="Tablo 1"/>
          <p:cNvGraphicFramePr>
            <a:graphicFrameLocks noGrp="1"/>
          </p:cNvGraphicFramePr>
          <p:nvPr/>
        </p:nvGraphicFramePr>
        <p:xfrm>
          <a:off x="69850" y="1009650"/>
          <a:ext cx="9001125" cy="3933825"/>
        </p:xfrm>
        <a:graphic>
          <a:graphicData uri="http://schemas.openxmlformats.org/drawingml/2006/table">
            <a:tbl>
              <a:tblPr/>
              <a:tblGrid>
                <a:gridCol w="674688">
                  <a:extLst>
                    <a:ext uri="{9D8B030D-6E8A-4147-A177-3AD203B41FA5}">
                      <a16:colId xmlns:a16="http://schemas.microsoft.com/office/drawing/2014/main" val="20000"/>
                    </a:ext>
                  </a:extLst>
                </a:gridCol>
                <a:gridCol w="46831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469900">
                  <a:extLst>
                    <a:ext uri="{9D8B030D-6E8A-4147-A177-3AD203B41FA5}">
                      <a16:colId xmlns:a16="http://schemas.microsoft.com/office/drawing/2014/main" val="20003"/>
                    </a:ext>
                  </a:extLst>
                </a:gridCol>
                <a:gridCol w="468313">
                  <a:extLst>
                    <a:ext uri="{9D8B030D-6E8A-4147-A177-3AD203B41FA5}">
                      <a16:colId xmlns:a16="http://schemas.microsoft.com/office/drawing/2014/main" val="20004"/>
                    </a:ext>
                  </a:extLst>
                </a:gridCol>
                <a:gridCol w="469900">
                  <a:extLst>
                    <a:ext uri="{9D8B030D-6E8A-4147-A177-3AD203B41FA5}">
                      <a16:colId xmlns:a16="http://schemas.microsoft.com/office/drawing/2014/main" val="20005"/>
                    </a:ext>
                  </a:extLst>
                </a:gridCol>
                <a:gridCol w="469900">
                  <a:extLst>
                    <a:ext uri="{9D8B030D-6E8A-4147-A177-3AD203B41FA5}">
                      <a16:colId xmlns:a16="http://schemas.microsoft.com/office/drawing/2014/main" val="20006"/>
                    </a:ext>
                  </a:extLst>
                </a:gridCol>
                <a:gridCol w="469900">
                  <a:extLst>
                    <a:ext uri="{9D8B030D-6E8A-4147-A177-3AD203B41FA5}">
                      <a16:colId xmlns:a16="http://schemas.microsoft.com/office/drawing/2014/main" val="20007"/>
                    </a:ext>
                  </a:extLst>
                </a:gridCol>
                <a:gridCol w="468312">
                  <a:extLst>
                    <a:ext uri="{9D8B030D-6E8A-4147-A177-3AD203B41FA5}">
                      <a16:colId xmlns:a16="http://schemas.microsoft.com/office/drawing/2014/main" val="20008"/>
                    </a:ext>
                  </a:extLst>
                </a:gridCol>
                <a:gridCol w="671513">
                  <a:extLst>
                    <a:ext uri="{9D8B030D-6E8A-4147-A177-3AD203B41FA5}">
                      <a16:colId xmlns:a16="http://schemas.microsoft.com/office/drawing/2014/main" val="20009"/>
                    </a:ext>
                  </a:extLst>
                </a:gridCol>
                <a:gridCol w="469900">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469900">
                  <a:extLst>
                    <a:ext uri="{9D8B030D-6E8A-4147-A177-3AD203B41FA5}">
                      <a16:colId xmlns:a16="http://schemas.microsoft.com/office/drawing/2014/main" val="20012"/>
                    </a:ext>
                  </a:extLst>
                </a:gridCol>
                <a:gridCol w="673100">
                  <a:extLst>
                    <a:ext uri="{9D8B030D-6E8A-4147-A177-3AD203B41FA5}">
                      <a16:colId xmlns:a16="http://schemas.microsoft.com/office/drawing/2014/main" val="20013"/>
                    </a:ext>
                  </a:extLst>
                </a:gridCol>
                <a:gridCol w="469900">
                  <a:extLst>
                    <a:ext uri="{9D8B030D-6E8A-4147-A177-3AD203B41FA5}">
                      <a16:colId xmlns:a16="http://schemas.microsoft.com/office/drawing/2014/main" val="20014"/>
                    </a:ext>
                  </a:extLst>
                </a:gridCol>
                <a:gridCol w="673100">
                  <a:extLst>
                    <a:ext uri="{9D8B030D-6E8A-4147-A177-3AD203B41FA5}">
                      <a16:colId xmlns:a16="http://schemas.microsoft.com/office/drawing/2014/main" val="20015"/>
                    </a:ext>
                  </a:extLst>
                </a:gridCol>
                <a:gridCol w="674687">
                  <a:extLst>
                    <a:ext uri="{9D8B030D-6E8A-4147-A177-3AD203B41FA5}">
                      <a16:colId xmlns:a16="http://schemas.microsoft.com/office/drawing/2014/main" val="20016"/>
                    </a:ext>
                  </a:extLst>
                </a:gridCol>
              </a:tblGrid>
              <a:tr h="163531">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Calibri" pitchFamily="34" charset="0"/>
                          <a:ea typeface="ＭＳ Ｐゴシック" charset="-128"/>
                        </a:rPr>
                        <a:t>Eğitim Programı</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6">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chemeClr val="tx1"/>
                          </a:solidFill>
                          <a:effectLst/>
                          <a:latin typeface="Calibri" pitchFamily="34" charset="0"/>
                          <a:ea typeface="ＭＳ Ｐゴシック" charset="-128"/>
                        </a:rPr>
                        <a:t>Zorunlu Dersler</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smtClean="0">
                          <a:ln>
                            <a:noFill/>
                          </a:ln>
                          <a:solidFill>
                            <a:schemeClr val="tx1"/>
                          </a:solidFill>
                          <a:effectLst/>
                          <a:latin typeface="Calibri" pitchFamily="34" charset="0"/>
                          <a:ea typeface="ＭＳ Ｐゴシック" charset="-128"/>
                        </a:rPr>
                        <a:t>Seçimlik Dersler</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73255">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Ders Saati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Zorunlu Mesleki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Zorunlu Mesleki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tr-TR"/>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Zorunlu Havuz Dersi Sayısı</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1</a:t>
                      </a:r>
                      <a:endParaRPr kumimoji="0" lang="tr-TR" sz="900" b="1" i="0" u="none" strike="noStrike" cap="none" normalizeH="0" baseline="0" dirty="0" smtClean="0">
                        <a:ln>
                          <a:noFill/>
                        </a:ln>
                        <a:solidFill>
                          <a:srgbClr val="0070C0"/>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Zorunlu Havuz Dersi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tr-TR"/>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Programdaki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Alınması Gereken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Alınması Gereken Seçimlik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hMerge="1">
                  <a:txBody>
                    <a:bodyPr/>
                    <a:lstStyle/>
                    <a:p>
                      <a:endParaRPr lang="tr-TR"/>
                    </a:p>
                  </a:txBody>
                  <a:tcPr/>
                </a:tc>
                <a:tc row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Üniversite Seçimlik Ders Sayısı</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Üniversite Seçimlik Ders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h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Tüm Seçme Ders Yüzdesi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1"/>
                  </a:ext>
                </a:extLst>
              </a:tr>
              <a:tr h="63100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vMerge="1">
                  <a:txBody>
                    <a:bodyPr/>
                    <a:lstStyle/>
                    <a:p>
                      <a:endParaRPr lang="tr-TR"/>
                    </a:p>
                  </a:txBody>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vMerge="1">
                  <a:txBody>
                    <a:bodyPr/>
                    <a:lstStyle/>
                    <a:p>
                      <a:endParaRPr lang="tr-TR"/>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Kredisi</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(Kurum Kredisi)</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%KK</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%KK</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2"/>
                  </a:ext>
                </a:extLst>
              </a:tr>
              <a:tr h="31594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MEÜ</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237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%77.9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%74.8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%12.1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%15.4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%7.1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%9.7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3"/>
                  </a:ext>
                </a:extLst>
              </a:tr>
              <a:tr h="3159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a:t>
                      </a:r>
                      <a:endParaRPr kumimoji="0" lang="tr-TR" sz="9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MSGSÜ</a:t>
                      </a:r>
                      <a:endParaRPr kumimoji="0" lang="tr-TR" sz="9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(176)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238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(140)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%69.6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%79.6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500" b="0" i="0" u="none" strike="noStrike" cap="none" normalizeH="0" baseline="0" smtClean="0">
                          <a:ln>
                            <a:noFill/>
                          </a:ln>
                          <a:solidFill>
                            <a:schemeClr val="tx1"/>
                          </a:solidFill>
                          <a:effectLst/>
                          <a:latin typeface="Calibri" pitchFamily="34" charset="0"/>
                          <a:ea typeface="ＭＳ Ｐゴシック" charset="-128"/>
                        </a:rPr>
                        <a:t>DERSİN KREDİSİNE BAĞLI</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4"/>
                  </a:ext>
                </a:extLst>
              </a:tr>
              <a:tr h="45572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ODT</a:t>
                      </a:r>
                      <a:r>
                        <a:rPr kumimoji="0" lang="en-GB" sz="900" b="0" i="0" u="none" strike="noStrike" cap="none" normalizeH="0" baseline="0" dirty="0" smtClean="0">
                          <a:ln>
                            <a:noFill/>
                          </a:ln>
                          <a:solidFill>
                            <a:srgbClr val="FF0000"/>
                          </a:solidFill>
                          <a:effectLst/>
                          <a:latin typeface="Calibri" pitchFamily="34" charset="0"/>
                          <a:ea typeface="ＭＳ Ｐゴシック" charset="-128"/>
                        </a:rPr>
                        <a:t>Ü</a:t>
                      </a:r>
                      <a:endParaRPr kumimoji="0" lang="tr-TR" sz="900" b="0" i="0" u="none" strike="noStrike" cap="none" normalizeH="0" baseline="0" dirty="0" smtClean="0">
                        <a:ln>
                          <a:noFill/>
                        </a:ln>
                        <a:solidFill>
                          <a:srgbClr val="FF0000"/>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smtClean="0">
                          <a:ln>
                            <a:noFill/>
                          </a:ln>
                          <a:solidFill>
                            <a:srgbClr val="FF0000"/>
                          </a:solidFill>
                          <a:effectLst/>
                          <a:latin typeface="Calibri" pitchFamily="34" charset="0"/>
                          <a:ea typeface="ＭＳ Ｐゴシック" charset="-128"/>
                        </a:rPr>
                        <a:t>Mimarlık</a:t>
                      </a:r>
                      <a:endParaRPr kumimoji="0" lang="tr-TR" sz="900" b="0" i="0" u="none" strike="noStrike" cap="none" normalizeH="0" baseline="0" dirty="0" smtClean="0">
                        <a:ln>
                          <a:noFill/>
                        </a:ln>
                        <a:solidFill>
                          <a:srgbClr val="FF0000"/>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245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(180)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263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170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%69.4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%72.8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35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%14.3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%10.5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92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(30)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%16.7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2">
                              <a:lumMod val="75000"/>
                            </a:schemeClr>
                          </a:solidFill>
                          <a:effectLst/>
                          <a:latin typeface="Calibri" pitchFamily="34" charset="0"/>
                          <a:ea typeface="ＭＳ Ｐゴシック" charset="-128"/>
                        </a:rPr>
                        <a:t>32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2">
                              <a:lumMod val="75000"/>
                            </a:schemeClr>
                          </a:solidFill>
                          <a:effectLst/>
                          <a:latin typeface="Calibri" pitchFamily="34" charset="0"/>
                          <a:ea typeface="ＭＳ Ｐゴシック" charset="-128"/>
                        </a:rPr>
                        <a:t>(24)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2">
                              <a:lumMod val="75000"/>
                            </a:schemeClr>
                          </a:solidFill>
                          <a:effectLst/>
                          <a:latin typeface="Calibri" pitchFamily="34" charset="0"/>
                          <a:ea typeface="ＭＳ Ｐゴシック" charset="-128"/>
                        </a:rPr>
                        <a:t>%11.4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2">
                              <a:lumMod val="75000"/>
                            </a:schemeClr>
                          </a:solidFill>
                          <a:effectLst/>
                          <a:latin typeface="Calibri" pitchFamily="34" charset="0"/>
                          <a:ea typeface="ＭＳ Ｐゴシック" charset="-128"/>
                        </a:rPr>
                        <a:t>%13.3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%16.3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FF0000"/>
                          </a:solidFill>
                          <a:effectLst/>
                          <a:latin typeface="Calibri" pitchFamily="34" charset="0"/>
                          <a:ea typeface="ＭＳ Ｐゴシック" charset="-128"/>
                        </a:rPr>
                        <a:t>%16.7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5"/>
                  </a:ext>
                </a:extLst>
              </a:tr>
              <a:tr h="47325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OKAN</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Ü.</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(144)</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162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(86)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%67.5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%59.7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%13.2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%18.4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%22.9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%.3.3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%4.2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%21.7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%27.1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6"/>
                  </a:ext>
                </a:extLst>
              </a:tr>
              <a:tr h="31594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800" b="0" i="0" u="none" strike="noStrike" cap="none" normalizeH="0" baseline="0" dirty="0" smtClean="0">
                          <a:ln>
                            <a:noFill/>
                          </a:ln>
                          <a:solidFill>
                            <a:srgbClr val="FF0000"/>
                          </a:solidFill>
                          <a:effectLst/>
                          <a:latin typeface="Calibri" pitchFamily="34" charset="0"/>
                          <a:ea typeface="ＭＳ Ｐゴシック" charset="-128"/>
                        </a:rPr>
                        <a:t>13.</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800" b="0" i="0" u="none" strike="noStrike" cap="none" normalizeH="0" baseline="0" dirty="0" smtClean="0">
                          <a:ln>
                            <a:noFill/>
                          </a:ln>
                          <a:solidFill>
                            <a:srgbClr val="FF0000"/>
                          </a:solidFill>
                          <a:effectLst/>
                          <a:latin typeface="Calibri" pitchFamily="34" charset="0"/>
                          <a:ea typeface="ＭＳ Ｐゴシック" charset="-128"/>
                        </a:rPr>
                        <a:t>YEDİTEPE</a:t>
                      </a:r>
                      <a:r>
                        <a:rPr kumimoji="0" lang="tr-TR" sz="900" b="0" i="0" u="none" strike="noStrike" cap="none" normalizeH="0" baseline="0" dirty="0" smtClean="0">
                          <a:ln>
                            <a:noFill/>
                          </a:ln>
                          <a:solidFill>
                            <a:srgbClr val="FF0000"/>
                          </a:solidFill>
                          <a:effectLst/>
                          <a:latin typeface="Calibri" pitchFamily="34" charset="0"/>
                          <a:ea typeface="ＭＳ Ｐゴシック" charset="-128"/>
                        </a:rPr>
                        <a:t>Ü.</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240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(148)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206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39</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195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(114)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dirty="0" smtClean="0">
                          <a:ln>
                            <a:noFill/>
                          </a:ln>
                          <a:solidFill>
                            <a:srgbClr val="FF0000"/>
                          </a:solidFill>
                          <a:effectLst/>
                          <a:latin typeface="Calibri" pitchFamily="34" charset="0"/>
                          <a:ea typeface="ＭＳ Ｐゴシック" charset="-128"/>
                        </a:rPr>
                        <a:t>%81.</a:t>
                      </a:r>
                      <a:r>
                        <a:rPr kumimoji="0" lang="tr-TR" sz="900" b="0" i="0" u="none" strike="noStrike" cap="none" normalizeH="0" baseline="0" dirty="0" smtClean="0">
                          <a:ln>
                            <a:noFill/>
                          </a:ln>
                          <a:solidFill>
                            <a:srgbClr val="FF0000"/>
                          </a:solidFill>
                          <a:effectLst/>
                          <a:latin typeface="Calibri" pitchFamily="34" charset="0"/>
                          <a:ea typeface="ＭＳ Ｐゴシック" charset="-128"/>
                        </a:rPr>
                        <a:t>2</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dirty="0" smtClean="0">
                          <a:ln>
                            <a:noFill/>
                          </a:ln>
                          <a:solidFill>
                            <a:srgbClr val="FF0000"/>
                          </a:solidFill>
                          <a:effectLst/>
                          <a:latin typeface="Calibri" pitchFamily="34" charset="0"/>
                          <a:ea typeface="ＭＳ Ｐゴシック" charset="-128"/>
                        </a:rPr>
                        <a:t>%77</a:t>
                      </a:r>
                      <a:r>
                        <a:rPr kumimoji="0" lang="tr-TR" sz="900" b="0" i="0" u="none" strike="noStrike" cap="none" normalizeH="0" baseline="0" dirty="0" smtClean="0">
                          <a:ln>
                            <a:noFill/>
                          </a:ln>
                          <a:solidFill>
                            <a:srgbClr val="FF0000"/>
                          </a:solidFill>
                          <a:effectLst/>
                          <a:latin typeface="Calibri" pitchFamily="34" charset="0"/>
                          <a:ea typeface="ＭＳ Ｐゴシック" charset="-128"/>
                        </a:rPr>
                        <a:t>,1</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30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(23)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%12.5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%15.5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(11)</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%6.3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%7.4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chemeClr val="tx1"/>
                          </a:solidFill>
                          <a:effectLst/>
                          <a:latin typeface="Calibri" pitchFamily="34" charset="0"/>
                          <a:ea typeface="ＭＳ Ｐゴシック" charset="-128"/>
                        </a:rPr>
                        <a:t> </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chemeClr val="tx1"/>
                          </a:solidFill>
                          <a:effectLst/>
                          <a:latin typeface="Calibri" pitchFamily="34" charset="0"/>
                          <a:ea typeface="ＭＳ Ｐゴシック" charset="-128"/>
                        </a:rPr>
                        <a:t> </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chemeClr val="tx1"/>
                          </a:solidFill>
                          <a:effectLst/>
                          <a:latin typeface="Calibri" pitchFamily="34" charset="0"/>
                          <a:ea typeface="ＭＳ Ｐゴシック" charset="-128"/>
                        </a:rPr>
                        <a:t> </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%6.3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de-DE" sz="900" b="0" i="0" u="none" strike="noStrike" cap="none" normalizeH="0" baseline="0" smtClean="0">
                          <a:ln>
                            <a:noFill/>
                          </a:ln>
                          <a:solidFill>
                            <a:srgbClr val="FF0000"/>
                          </a:solidFill>
                          <a:effectLst/>
                          <a:latin typeface="Calibri" pitchFamily="34" charset="0"/>
                          <a:ea typeface="ＭＳ Ｐゴシック" charset="-128"/>
                        </a:rPr>
                        <a:t>%7.4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7"/>
                  </a:ext>
                </a:extLst>
              </a:tr>
              <a:tr h="47325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14.</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YENİ YÜZYIL Ü.</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240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(159)</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203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47</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191</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(119)</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%79.6</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%75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10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22</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(22)</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%9.2</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%13.8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20</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 </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4</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%3.3</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%5</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dirty="0" smtClean="0">
                          <a:ln>
                            <a:noFill/>
                          </a:ln>
                          <a:solidFill>
                            <a:srgbClr val="0070C0"/>
                          </a:solidFill>
                          <a:effectLst/>
                          <a:latin typeface="Calibri" pitchFamily="34" charset="0"/>
                          <a:ea typeface="ＭＳ Ｐゴシック" charset="-128"/>
                        </a:rPr>
                        <a:t>*</a:t>
                      </a:r>
                      <a:r>
                        <a:rPr kumimoji="0" lang="tr-TR" sz="1100" b="1" i="0" u="none" strike="noStrike" cap="none" normalizeH="0" baseline="30000" dirty="0" smtClean="0">
                          <a:ln>
                            <a:noFill/>
                          </a:ln>
                          <a:solidFill>
                            <a:srgbClr val="0070C0"/>
                          </a:solidFill>
                          <a:effectLst/>
                          <a:latin typeface="Calibri" pitchFamily="34" charset="0"/>
                          <a:ea typeface="ＭＳ Ｐゴシック" charset="-128"/>
                        </a:rPr>
                        <a:t>6</a:t>
                      </a:r>
                      <a:endParaRPr kumimoji="0" lang="tr-TR" sz="1100" b="1" i="0" u="none" strike="noStrike" cap="none" normalizeH="0" baseline="0" dirty="0" smtClean="0">
                        <a:ln>
                          <a:noFill/>
                        </a:ln>
                        <a:solidFill>
                          <a:srgbClr val="0070C0"/>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(8)</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%3.3</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rgbClr val="002060"/>
                          </a:solidFill>
                          <a:effectLst/>
                          <a:latin typeface="Calibri" pitchFamily="34" charset="0"/>
                          <a:ea typeface="ＭＳ Ｐゴシック" charset="-128"/>
                        </a:rPr>
                        <a:t>%5</a:t>
                      </a:r>
                      <a:endParaRPr kumimoji="0" lang="tr-TR" sz="9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%6.6</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rgbClr val="002060"/>
                          </a:solidFill>
                          <a:effectLst/>
                          <a:latin typeface="Calibri" pitchFamily="34" charset="0"/>
                          <a:ea typeface="ＭＳ Ｐゴシック" charset="-128"/>
                        </a:rPr>
                        <a:t>%10.1</a:t>
                      </a:r>
                      <a:endParaRPr kumimoji="0" lang="tr-TR" sz="9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8"/>
                  </a:ext>
                </a:extLst>
              </a:tr>
              <a:tr h="31594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YTÜ</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240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225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AEEF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42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187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(133)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%77.9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%73.9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(25)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%11.7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%13.9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(16)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%8.9</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9</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Calibri" pitchFamily="34" charset="0"/>
                          <a:ea typeface="ＭＳ Ｐゴシック" charset="-128"/>
                        </a:rPr>
                        <a:t>(6)</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%3.7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%3.3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B8B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%10.4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Calibri" pitchFamily="34" charset="0"/>
                          <a:ea typeface="ＭＳ Ｐゴシック" charset="-128"/>
                        </a:rPr>
                        <a:t>%12.2</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2D69B"/>
                    </a:solidFill>
                  </a:tcPr>
                </a:tc>
                <a:extLst>
                  <a:ext uri="{0D108BD9-81ED-4DB2-BD59-A6C34878D82A}">
                    <a16:rowId xmlns:a16="http://schemas.microsoft.com/office/drawing/2014/main" val="10009"/>
                  </a:ext>
                </a:extLst>
              </a:tr>
            </a:tbl>
          </a:graphicData>
        </a:graphic>
      </p:graphicFrame>
      <p:sp>
        <p:nvSpPr>
          <p:cNvPr id="16566"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
        <p:nvSpPr>
          <p:cNvPr id="16567" name="6 Dikdörtgen"/>
          <p:cNvSpPr>
            <a:spLocks noChangeArrowheads="1"/>
          </p:cNvSpPr>
          <p:nvPr/>
        </p:nvSpPr>
        <p:spPr bwMode="auto">
          <a:xfrm>
            <a:off x="107950" y="5084763"/>
            <a:ext cx="88566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eaLnBrk="1" hangingPunct="1"/>
            <a:r>
              <a:rPr lang="tr-TR" altLang="en-US" sz="1600" b="1" baseline="30000">
                <a:solidFill>
                  <a:srgbClr val="0070C0"/>
                </a:solidFill>
              </a:rPr>
              <a:t>6 </a:t>
            </a:r>
            <a:r>
              <a:rPr lang="tr-TR" altLang="en-US" sz="1100"/>
              <a:t>Yeni Yüzyıl Üniversitesi’nde henüz seçimlik ders açılmadığından tam bir sayı verilememektedir.</a:t>
            </a:r>
            <a:endParaRPr lang="tr-TR" altLang="en-US" sz="1100" baseline="3000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7411"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3E96AC08-7B22-4018-B465-BC06A6E2F921}" type="slidenum">
              <a:rPr lang="tr-TR" altLang="en-US">
                <a:solidFill>
                  <a:srgbClr val="898989"/>
                </a:solidFill>
              </a:rPr>
              <a:pPr eaLnBrk="1" hangingPunct="1"/>
              <a:t>12</a:t>
            </a:fld>
            <a:endParaRPr lang="tr-TR" altLang="en-US">
              <a:solidFill>
                <a:srgbClr val="898989"/>
              </a:solidFill>
            </a:endParaRPr>
          </a:p>
        </p:txBody>
      </p:sp>
      <p:graphicFrame>
        <p:nvGraphicFramePr>
          <p:cNvPr id="6" name="5 Grafik"/>
          <p:cNvGraphicFramePr/>
          <p:nvPr/>
        </p:nvGraphicFramePr>
        <p:xfrm>
          <a:off x="540000" y="900000"/>
          <a:ext cx="8020800" cy="5500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028"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0B81666D-48E9-4D40-9932-BC1972CA7869}" type="slidenum">
              <a:rPr lang="tr-TR" altLang="en-US">
                <a:solidFill>
                  <a:srgbClr val="898989"/>
                </a:solidFill>
              </a:rPr>
              <a:pPr eaLnBrk="1" hangingPunct="1"/>
              <a:t>13</a:t>
            </a:fld>
            <a:endParaRPr lang="tr-TR" altLang="en-US">
              <a:solidFill>
                <a:srgbClr val="898989"/>
              </a:solidFill>
            </a:endParaRPr>
          </a:p>
        </p:txBody>
      </p:sp>
      <p:graphicFrame>
        <p:nvGraphicFramePr>
          <p:cNvPr id="1026" name="Grafik 6"/>
          <p:cNvGraphicFramePr>
            <a:graphicFrameLocks/>
          </p:cNvGraphicFramePr>
          <p:nvPr/>
        </p:nvGraphicFramePr>
        <p:xfrm>
          <a:off x="539750" y="900113"/>
          <a:ext cx="8021638" cy="5502275"/>
        </p:xfrm>
        <a:graphic>
          <a:graphicData uri="http://schemas.openxmlformats.org/presentationml/2006/ole">
            <mc:AlternateContent xmlns:mc="http://schemas.openxmlformats.org/markup-compatibility/2006">
              <mc:Choice xmlns:v="urn:schemas-microsoft-com:vml" Requires="v">
                <p:oleObj spid="_x0000_s1029" r:id="rId3" imgW="8023031" imgH="5505165" progId="Excel.Chart.8">
                  <p:embed/>
                </p:oleObj>
              </mc:Choice>
              <mc:Fallback>
                <p:oleObj r:id="rId3" imgW="8023031" imgH="5505165" progId="Excel.Chart.8">
                  <p:embed/>
                  <p:pic>
                    <p:nvPicPr>
                      <p:cNvPr id="0" name="Grafik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900113"/>
                        <a:ext cx="8021638" cy="550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2052"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A9A09DCD-C3C5-40A6-8F31-9AAD0C02B75C}" type="slidenum">
              <a:rPr lang="tr-TR" altLang="en-US">
                <a:solidFill>
                  <a:srgbClr val="898989"/>
                </a:solidFill>
              </a:rPr>
              <a:pPr eaLnBrk="1" hangingPunct="1"/>
              <a:t>14</a:t>
            </a:fld>
            <a:endParaRPr lang="tr-TR" altLang="en-US">
              <a:solidFill>
                <a:srgbClr val="898989"/>
              </a:solidFill>
            </a:endParaRPr>
          </a:p>
        </p:txBody>
      </p:sp>
      <p:graphicFrame>
        <p:nvGraphicFramePr>
          <p:cNvPr id="2050" name="Grafik 6"/>
          <p:cNvGraphicFramePr>
            <a:graphicFrameLocks/>
          </p:cNvGraphicFramePr>
          <p:nvPr/>
        </p:nvGraphicFramePr>
        <p:xfrm>
          <a:off x="468313" y="981075"/>
          <a:ext cx="8021637" cy="5500688"/>
        </p:xfrm>
        <a:graphic>
          <a:graphicData uri="http://schemas.openxmlformats.org/presentationml/2006/ole">
            <mc:AlternateContent xmlns:mc="http://schemas.openxmlformats.org/markup-compatibility/2006">
              <mc:Choice xmlns:v="urn:schemas-microsoft-com:vml" Requires="v">
                <p:oleObj spid="_x0000_s2054" r:id="rId3" imgW="8023031" imgH="5499069" progId="Excel.Chart.8">
                  <p:embed/>
                </p:oleObj>
              </mc:Choice>
              <mc:Fallback>
                <p:oleObj r:id="rId3" imgW="8023031" imgH="5499069" progId="Excel.Chart.8">
                  <p:embed/>
                  <p:pic>
                    <p:nvPicPr>
                      <p:cNvPr id="0" name="Grafik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981075"/>
                        <a:ext cx="8021637" cy="55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6 Grafik"/>
          <p:cNvGraphicFramePr/>
          <p:nvPr/>
        </p:nvGraphicFramePr>
        <p:xfrm>
          <a:off x="540000" y="900000"/>
          <a:ext cx="8020800" cy="55008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8435"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CE0CC9FA-8BCB-42BC-9B9B-15FBC8572E47}" type="slidenum">
              <a:rPr lang="tr-TR" altLang="en-US">
                <a:solidFill>
                  <a:srgbClr val="898989"/>
                </a:solidFill>
              </a:rPr>
              <a:pPr eaLnBrk="1" hangingPunct="1"/>
              <a:t>15</a:t>
            </a:fld>
            <a:endParaRPr lang="tr-TR" altLang="en-US">
              <a:solidFill>
                <a:srgbClr val="898989"/>
              </a:solidFill>
            </a:endParaRPr>
          </a:p>
        </p:txBody>
      </p:sp>
      <p:graphicFrame>
        <p:nvGraphicFramePr>
          <p:cNvPr id="5" name="4 Grafik"/>
          <p:cNvGraphicFramePr/>
          <p:nvPr/>
        </p:nvGraphicFramePr>
        <p:xfrm>
          <a:off x="540000" y="900000"/>
          <a:ext cx="8020800" cy="5500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19459"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EDADFBA7-3A37-45BF-A0AD-829ED7E755AD}" type="slidenum">
              <a:rPr lang="tr-TR" altLang="en-US">
                <a:solidFill>
                  <a:srgbClr val="898989"/>
                </a:solidFill>
              </a:rPr>
              <a:pPr eaLnBrk="1" hangingPunct="1"/>
              <a:t>16</a:t>
            </a:fld>
            <a:endParaRPr lang="tr-TR" altLang="en-US">
              <a:solidFill>
                <a:srgbClr val="898989"/>
              </a:solidFill>
            </a:endParaRPr>
          </a:p>
        </p:txBody>
      </p:sp>
      <p:graphicFrame>
        <p:nvGraphicFramePr>
          <p:cNvPr id="6" name="20 Grafik"/>
          <p:cNvGraphicFramePr/>
          <p:nvPr/>
        </p:nvGraphicFramePr>
        <p:xfrm>
          <a:off x="540000" y="900000"/>
          <a:ext cx="8020800" cy="5500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3076"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2051FAA0-E423-4068-96F6-C500999E7957}" type="slidenum">
              <a:rPr lang="tr-TR" altLang="en-US">
                <a:solidFill>
                  <a:srgbClr val="898989"/>
                </a:solidFill>
              </a:rPr>
              <a:pPr eaLnBrk="1" hangingPunct="1"/>
              <a:t>17</a:t>
            </a:fld>
            <a:endParaRPr lang="tr-TR" altLang="en-US">
              <a:solidFill>
                <a:srgbClr val="898989"/>
              </a:solidFill>
            </a:endParaRPr>
          </a:p>
        </p:txBody>
      </p:sp>
      <p:graphicFrame>
        <p:nvGraphicFramePr>
          <p:cNvPr id="3074" name="Grafik 4"/>
          <p:cNvGraphicFramePr>
            <a:graphicFrameLocks/>
          </p:cNvGraphicFramePr>
          <p:nvPr/>
        </p:nvGraphicFramePr>
        <p:xfrm>
          <a:off x="611188" y="1268413"/>
          <a:ext cx="8021637" cy="5327650"/>
        </p:xfrm>
        <a:graphic>
          <a:graphicData uri="http://schemas.openxmlformats.org/presentationml/2006/ole">
            <mc:AlternateContent xmlns:mc="http://schemas.openxmlformats.org/markup-compatibility/2006">
              <mc:Choice xmlns:v="urn:schemas-microsoft-com:vml" Requires="v">
                <p:oleObj spid="_x0000_s3078" r:id="rId3" imgW="8023031" imgH="4779678" progId="Excel.Chart.8">
                  <p:embed/>
                </p:oleObj>
              </mc:Choice>
              <mc:Fallback>
                <p:oleObj r:id="rId3" imgW="8023031" imgH="4779678" progId="Excel.Chart.8">
                  <p:embed/>
                  <p:pic>
                    <p:nvPicPr>
                      <p:cNvPr id="0" name="Grafik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268413"/>
                        <a:ext cx="8021637"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7" name="Metin kutusu 1"/>
          <p:cNvSpPr txBox="1">
            <a:spLocks noChangeArrowheads="1"/>
          </p:cNvSpPr>
          <p:nvPr/>
        </p:nvSpPr>
        <p:spPr bwMode="auto">
          <a:xfrm>
            <a:off x="1187450" y="836613"/>
            <a:ext cx="66246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b="1"/>
              <a:t>Seçimlik ders sayıları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20483"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1096ED47-A093-471A-9E2D-4CD75CBED844}" type="slidenum">
              <a:rPr lang="tr-TR" altLang="en-US">
                <a:solidFill>
                  <a:srgbClr val="898989"/>
                </a:solidFill>
              </a:rPr>
              <a:pPr eaLnBrk="1" hangingPunct="1"/>
              <a:t>18</a:t>
            </a:fld>
            <a:endParaRPr lang="tr-TR" altLang="en-US">
              <a:solidFill>
                <a:srgbClr val="898989"/>
              </a:solidFill>
            </a:endParaRPr>
          </a:p>
        </p:txBody>
      </p:sp>
      <p:sp>
        <p:nvSpPr>
          <p:cNvPr id="20484" name="Metin kutusu 1"/>
          <p:cNvSpPr txBox="1">
            <a:spLocks noChangeArrowheads="1"/>
          </p:cNvSpPr>
          <p:nvPr/>
        </p:nvSpPr>
        <p:spPr bwMode="auto">
          <a:xfrm>
            <a:off x="611188" y="1052513"/>
            <a:ext cx="79216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eaLnBrk="1" hangingPunct="1"/>
            <a:r>
              <a:rPr lang="tr-TR" altLang="en-US" b="1"/>
              <a:t>%25 seçme ders konusunda okulların tutumları</a:t>
            </a:r>
          </a:p>
          <a:p>
            <a:pPr algn="just" eaLnBrk="1" hangingPunct="1"/>
            <a:endParaRPr lang="tr-TR" altLang="en-US"/>
          </a:p>
          <a:p>
            <a:pPr algn="just" eaLnBrk="1" hangingPunct="1">
              <a:buFont typeface="Arial" panose="020B0604020202020204" pitchFamily="34" charset="0"/>
              <a:buChar char="•"/>
            </a:pPr>
            <a:r>
              <a:rPr lang="tr-TR" altLang="en-US"/>
              <a:t>MSGSÜ örneğine göre zorunlu derslerin AKTS kredileri %15 azaltılarak seçme ders kredileri arttırılmıştır.  Derslerin özelliklerine göre seçme derslerin AKTS’</a:t>
            </a:r>
            <a:r>
              <a:rPr lang="tr-TR" altLang="ja-JP"/>
              <a:t>leri 3 ile 8 arasında değişmekte olup, öğrenci mezun olabilmek için krediye göre 14 ile 21 arasında ders seçmek durumundadır.</a:t>
            </a:r>
          </a:p>
          <a:p>
            <a:pPr algn="just" eaLnBrk="1" hangingPunct="1"/>
            <a:endParaRPr lang="tr-TR" altLang="en-US"/>
          </a:p>
          <a:p>
            <a:pPr algn="just" eaLnBrk="1" hangingPunct="1">
              <a:buFont typeface="Arial" panose="020B0604020202020204" pitchFamily="34" charset="0"/>
              <a:buChar char="•"/>
            </a:pPr>
            <a:r>
              <a:rPr lang="tr-TR" altLang="en-US"/>
              <a:t>İKÜ örneğine göre, her seçme dersin kredisi farklı olacağı düşünülerek AKTS belirleme çalışmaları yapılmakta (öğrencilere ders için harcadığı zaman sorularak), ayrıca zorunlu bazı derslerin seçme olması durumu için seçme ders paketleri hazırlanmaktadır (henüz yapılandırılma aşamasında).</a:t>
            </a:r>
          </a:p>
          <a:p>
            <a:pPr algn="just" eaLnBrk="1" hangingPunct="1"/>
            <a:endParaRPr lang="tr-TR" altLang="en-US"/>
          </a:p>
          <a:p>
            <a:pPr algn="just" eaLnBrk="1" hangingPunct="1">
              <a:buFont typeface="Arial" panose="020B0604020202020204" pitchFamily="34" charset="0"/>
              <a:buChar char="•"/>
            </a:pPr>
            <a:r>
              <a:rPr lang="tr-TR" altLang="en-US"/>
              <a:t>DEÜ örneğine göre kurum kredisi x 1,5 oranı ile AKTS hesaplanıyor, zorunlu derslerin seçmeli ders yapılması durumu tartışılmakta (henüz yapılandırılma aşamasında).</a:t>
            </a:r>
          </a:p>
          <a:p>
            <a:pPr algn="just" eaLnBrk="1" hangingPunct="1"/>
            <a:r>
              <a:rPr lang="tr-TR" altLang="en-US"/>
              <a:t> </a:t>
            </a:r>
          </a:p>
        </p:txBody>
      </p:sp>
      <p:sp>
        <p:nvSpPr>
          <p:cNvPr id="20485"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21507"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19D8CF9E-7989-45FC-8E4F-5EAC28B28B6A}" type="slidenum">
              <a:rPr lang="tr-TR" altLang="en-US">
                <a:solidFill>
                  <a:srgbClr val="898989"/>
                </a:solidFill>
              </a:rPr>
              <a:pPr eaLnBrk="1" hangingPunct="1"/>
              <a:t>19</a:t>
            </a:fld>
            <a:endParaRPr lang="tr-TR" altLang="en-US">
              <a:solidFill>
                <a:srgbClr val="898989"/>
              </a:solidFill>
            </a:endParaRPr>
          </a:p>
        </p:txBody>
      </p:sp>
      <p:sp>
        <p:nvSpPr>
          <p:cNvPr id="21508" name="Metin kutusu 1"/>
          <p:cNvSpPr txBox="1">
            <a:spLocks noChangeArrowheads="1"/>
          </p:cNvSpPr>
          <p:nvPr/>
        </p:nvSpPr>
        <p:spPr bwMode="auto">
          <a:xfrm>
            <a:off x="611188" y="1052513"/>
            <a:ext cx="79216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eaLnBrk="1" hangingPunct="1"/>
            <a:r>
              <a:rPr lang="tr-TR" altLang="en-US" b="1"/>
              <a:t>%25 seçme ders konusunda okulların tutumları</a:t>
            </a:r>
          </a:p>
          <a:p>
            <a:pPr algn="just" eaLnBrk="1" hangingPunct="1"/>
            <a:endParaRPr lang="tr-TR" altLang="en-US"/>
          </a:p>
          <a:p>
            <a:pPr algn="just" eaLnBrk="1" hangingPunct="1">
              <a:buFont typeface="Arial" panose="020B0604020202020204" pitchFamily="34" charset="0"/>
              <a:buChar char="•"/>
            </a:pPr>
            <a:r>
              <a:rPr lang="tr-TR" altLang="en-US"/>
              <a:t>İTÜ’</a:t>
            </a:r>
            <a:r>
              <a:rPr lang="tr-TR" altLang="ja-JP"/>
              <a:t>de mevcut durumda seçme dersler 3 saat - 5AKTS olarak belirlenmiş.</a:t>
            </a:r>
          </a:p>
          <a:p>
            <a:pPr algn="just" eaLnBrk="1" hangingPunct="1">
              <a:buFont typeface="Arial" panose="020B0604020202020204" pitchFamily="34" charset="0"/>
              <a:buChar char="•"/>
            </a:pPr>
            <a:endParaRPr lang="tr-TR" altLang="en-US"/>
          </a:p>
          <a:p>
            <a:pPr algn="just" eaLnBrk="1" hangingPunct="1">
              <a:buFont typeface="Arial" panose="020B0604020202020204" pitchFamily="34" charset="0"/>
              <a:buChar char="•"/>
            </a:pPr>
            <a:r>
              <a:rPr lang="tr-TR" altLang="en-US"/>
              <a:t>YTÜ’</a:t>
            </a:r>
            <a:r>
              <a:rPr lang="tr-TR" altLang="ja-JP"/>
              <a:t>de mevcut durumda seçme ders paketleri var ancak 2 saat – 2 AKTS olan durum yeniden değerlendiriliyor.</a:t>
            </a:r>
          </a:p>
          <a:p>
            <a:pPr algn="just" eaLnBrk="1" hangingPunct="1"/>
            <a:endParaRPr lang="tr-TR" altLang="en-US"/>
          </a:p>
          <a:p>
            <a:pPr algn="just" eaLnBrk="1" hangingPunct="1">
              <a:buFont typeface="Arial" panose="020B0604020202020204" pitchFamily="34" charset="0"/>
              <a:buChar char="•"/>
            </a:pPr>
            <a:r>
              <a:rPr lang="tr-TR" altLang="en-US"/>
              <a:t>Akdeniz Üniversitesi %25 seçme ders oranını alınması zorunlu 23 adet seçme ders paketi ile karşılamakta (ancak burada seçme mantığı ortadan kalkmış).</a:t>
            </a:r>
          </a:p>
          <a:p>
            <a:pPr algn="just" eaLnBrk="1" hangingPunct="1">
              <a:buFont typeface="Arial" panose="020B0604020202020204" pitchFamily="34" charset="0"/>
              <a:buChar char="•"/>
            </a:pPr>
            <a:endParaRPr lang="tr-TR" altLang="en-US"/>
          </a:p>
          <a:p>
            <a:pPr algn="just" eaLnBrk="1" hangingPunct="1">
              <a:buFont typeface="Arial" panose="020B0604020202020204" pitchFamily="34" charset="0"/>
              <a:buChar char="•"/>
            </a:pPr>
            <a:r>
              <a:rPr lang="tr-TR" altLang="en-US"/>
              <a:t>Pilot okullardan İzmir Ekonomi Üniversitesi yapılandırılmasını tamamlamış. </a:t>
            </a:r>
          </a:p>
          <a:p>
            <a:pPr algn="just" eaLnBrk="1" hangingPunct="1"/>
            <a:r>
              <a:rPr lang="tr-TR" altLang="en-US"/>
              <a:t> </a:t>
            </a:r>
          </a:p>
        </p:txBody>
      </p:sp>
      <p:sp>
        <p:nvSpPr>
          <p:cNvPr id="21509"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AVRUPA YETERLİLİKLER ÇERÇEVESİ</a:t>
            </a:r>
            <a:endParaRPr lang="tr-TR" altLang="en-US" sz="2000" smtClean="0">
              <a:ea typeface="ＭＳ Ｐゴシック" panose="020B0600070205080204" pitchFamily="34" charset="-128"/>
            </a:endParaRPr>
          </a:p>
        </p:txBody>
      </p:sp>
      <p:sp>
        <p:nvSpPr>
          <p:cNvPr id="7171" name="İçerik Yer Tutucusu 2"/>
          <p:cNvSpPr>
            <a:spLocks noGrp="1"/>
          </p:cNvSpPr>
          <p:nvPr>
            <p:ph idx="1"/>
          </p:nvPr>
        </p:nvSpPr>
        <p:spPr>
          <a:xfrm>
            <a:off x="179388" y="908050"/>
            <a:ext cx="8713787" cy="5329238"/>
          </a:xfrm>
        </p:spPr>
        <p:txBody>
          <a:bodyPr/>
          <a:lstStyle/>
          <a:p>
            <a:pPr eaLnBrk="1" hangingPunct="1">
              <a:lnSpc>
                <a:spcPct val="80000"/>
              </a:lnSpc>
            </a:pPr>
            <a:r>
              <a:rPr lang="tr-TR" altLang="en-US" sz="2000" b="1" smtClean="0">
                <a:solidFill>
                  <a:srgbClr val="C00000"/>
                </a:solidFill>
                <a:ea typeface="ＭＳ Ｐゴシック" panose="020B0600070205080204" pitchFamily="34" charset="-128"/>
              </a:rPr>
              <a:t>Avrupa Yükseköğretim Alanı Yeterlilikler Çerçevesi (The Overarching Framework for Qualifications of EHEA - QF-EHEA) </a:t>
            </a:r>
          </a:p>
          <a:p>
            <a:pPr marL="400050" lvl="1" indent="0" eaLnBrk="1" hangingPunct="1">
              <a:lnSpc>
                <a:spcPct val="80000"/>
              </a:lnSpc>
              <a:buFont typeface="Arial" panose="020B0604020202020204" pitchFamily="34" charset="0"/>
              <a:buNone/>
            </a:pPr>
            <a:r>
              <a:rPr lang="tr-TR" altLang="en-US" sz="2000" smtClean="0">
                <a:ea typeface="ＭＳ Ｐゴシック" panose="020B0600070205080204" pitchFamily="34" charset="-128"/>
              </a:rPr>
              <a:t>QF-EHEA, </a:t>
            </a:r>
            <a:r>
              <a:rPr lang="tr-TR" altLang="en-US" sz="2000" b="1" smtClean="0">
                <a:ea typeface="ＭＳ Ｐゴシック" panose="020B0600070205080204" pitchFamily="34" charset="-128"/>
              </a:rPr>
              <a:t>Mayıs 2005</a:t>
            </a:r>
            <a:r>
              <a:rPr lang="tr-TR" altLang="en-US" sz="2000" smtClean="0">
                <a:ea typeface="ＭＳ Ｐゴシック" panose="020B0600070205080204" pitchFamily="34" charset="-128"/>
              </a:rPr>
              <a:t>'te Bergen (Norveç)'de </a:t>
            </a:r>
            <a:r>
              <a:rPr lang="tr-TR" altLang="en-US" sz="2000" b="1" smtClean="0">
                <a:ea typeface="ＭＳ Ｐゴシック" panose="020B0600070205080204" pitchFamily="34" charset="-128"/>
              </a:rPr>
              <a:t>Bologna Sürecine üyesi 45 ülkenin </a:t>
            </a:r>
            <a:r>
              <a:rPr lang="tr-TR" altLang="en-US" sz="2000" smtClean="0">
                <a:ea typeface="ＭＳ Ｐゴシック" panose="020B0600070205080204" pitchFamily="34" charset="-128"/>
              </a:rPr>
              <a:t>Eğitim Bakanları tarafından benimsenen ve "Dublin Seviye Tanımlayıcıları"nı (Dublin Level Descriptors) esas alan bir çerçeve olup; yalnızca yükseköğretim için tasarlanmıştır. Bu sistemde yükseköğretimin her kademesi sonunda kazanılması gereken öğrenim çıktıları tanımlanmıştır.</a:t>
            </a:r>
          </a:p>
          <a:p>
            <a:pPr eaLnBrk="1" hangingPunct="1">
              <a:lnSpc>
                <a:spcPct val="80000"/>
              </a:lnSpc>
            </a:pPr>
            <a:endParaRPr lang="tr-TR" altLang="en-US" sz="1800" b="1" smtClean="0">
              <a:ea typeface="ＭＳ Ｐゴシック" panose="020B0600070205080204" pitchFamily="34" charset="-128"/>
            </a:endParaRPr>
          </a:p>
          <a:p>
            <a:pPr eaLnBrk="1" hangingPunct="1">
              <a:lnSpc>
                <a:spcPct val="80000"/>
              </a:lnSpc>
            </a:pPr>
            <a:r>
              <a:rPr lang="tr-TR" altLang="en-US" sz="2000" b="1" smtClean="0">
                <a:ea typeface="ＭＳ Ｐゴシック" panose="020B0600070205080204" pitchFamily="34" charset="-128"/>
              </a:rPr>
              <a:t>Avrupa Yasam boyu Öğrenim Yeterlilikler Çerçevesi (European Qualifications Framework for Lifelong Learning - EQF/LLL)</a:t>
            </a:r>
            <a:r>
              <a:rPr lang="tr-TR" altLang="en-US" sz="1800" smtClean="0">
                <a:ea typeface="ＭＳ Ｐゴシック" panose="020B0600070205080204" pitchFamily="34" charset="-128"/>
              </a:rPr>
              <a:t/>
            </a:r>
            <a:br>
              <a:rPr lang="tr-TR" altLang="en-US" sz="1800" smtClean="0">
                <a:ea typeface="ＭＳ Ｐゴシック" panose="020B0600070205080204" pitchFamily="34" charset="-128"/>
              </a:rPr>
            </a:br>
            <a:r>
              <a:rPr lang="tr-TR" altLang="en-US" sz="1800" smtClean="0">
                <a:ea typeface="ＭＳ Ｐゴシック" panose="020B0600070205080204" pitchFamily="34" charset="-128"/>
              </a:rPr>
              <a:t>Bireyin öğrenim çıktılarının değerlendirilip eğitim ve öğrenimindeki bir sonraki düzeye devamını sağlayacak, örgün (formal), yaygın (nonformal) ve resmi olmayan (informal) her türlü ilk, orta ve yükseköğretim düzeylerinde akademik ve mesleki eğitim, çıraklık eğitimi sonunda elde edilen yeterlilikleri de içine alacak biçimde tasarlanmıştır. Avrupa Birliği'nin "Eğitim ve Öğretim 2010" (Education and Training 2010) programına dahil olan ve Türkiye'nin de aralarında bulunduğu; AB üyesi, adayı ve Avrupa Ekonomik Alanı üyesi </a:t>
            </a:r>
            <a:r>
              <a:rPr lang="tr-TR" altLang="en-US" sz="1800" b="1" smtClean="0">
                <a:ea typeface="ＭＳ Ｐゴシック" panose="020B0600070205080204" pitchFamily="34" charset="-128"/>
              </a:rPr>
              <a:t>32 ülkenin </a:t>
            </a:r>
            <a:r>
              <a:rPr lang="tr-TR" altLang="en-US" sz="1800" smtClean="0">
                <a:ea typeface="ＭＳ Ｐゴシック" panose="020B0600070205080204" pitchFamily="34" charset="-128"/>
              </a:rPr>
              <a:t>görüşleri, 5 Eylül 2006 tarihinde AB Bakanlar Konseyi ve Parlamentosu'na sunulmuş, ve öneri, </a:t>
            </a:r>
            <a:r>
              <a:rPr lang="tr-TR" altLang="en-US" sz="1800" b="1" smtClean="0">
                <a:ea typeface="ＭＳ Ｐゴシック" panose="020B0600070205080204" pitchFamily="34" charset="-128"/>
              </a:rPr>
              <a:t>22 Nisan 2008 t</a:t>
            </a:r>
            <a:r>
              <a:rPr lang="tr-TR" altLang="en-US" sz="1800" smtClean="0">
                <a:ea typeface="ＭＳ Ｐゴシック" panose="020B0600070205080204" pitchFamily="34" charset="-128"/>
              </a:rPr>
              <a:t>arihinde AB Bakanlar Konseyi ve Avrupa Parlamentosu ortak tavsiye kararı haline gelmiştir. EQF/LLL sisteminde yasam boyu öğrenimin her kademesine yönelik öğrenim çıktıları bilgi, beceri ve yetkinliklere göre sekiz seviyede tanımlanmıştır.</a:t>
            </a:r>
          </a:p>
          <a:p>
            <a:pPr eaLnBrk="1" hangingPunct="1">
              <a:lnSpc>
                <a:spcPct val="80000"/>
              </a:lnSpc>
            </a:pPr>
            <a:endParaRPr lang="tr-TR" altLang="en-US" sz="1800" smtClean="0">
              <a:ea typeface="ＭＳ Ｐゴシック" panose="020B0600070205080204" pitchFamily="34" charset="-128"/>
            </a:endParaRPr>
          </a:p>
        </p:txBody>
      </p:sp>
      <p:sp>
        <p:nvSpPr>
          <p:cNvPr id="7172"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C871A591-54C0-462D-821D-A2E2859D8B01}" type="slidenum">
              <a:rPr lang="tr-TR" altLang="en-US">
                <a:solidFill>
                  <a:srgbClr val="898989"/>
                </a:solidFill>
              </a:rPr>
              <a:pPr eaLnBrk="1" hangingPunct="1"/>
              <a:t>2</a:t>
            </a:fld>
            <a:endParaRPr lang="tr-TR" altLang="en-US">
              <a:solidFill>
                <a:srgbClr val="898989"/>
              </a:solidFill>
            </a:endParaRPr>
          </a:p>
        </p:txBody>
      </p:sp>
      <p:sp>
        <p:nvSpPr>
          <p:cNvPr id="7173"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STAJLARIN İNCELENMESİ</a:t>
            </a:r>
            <a:endParaRPr lang="tr-TR" altLang="en-US" sz="2000" smtClean="0">
              <a:ea typeface="ＭＳ Ｐゴシック" panose="020B0600070205080204" pitchFamily="34" charset="-128"/>
            </a:endParaRPr>
          </a:p>
        </p:txBody>
      </p:sp>
      <p:sp>
        <p:nvSpPr>
          <p:cNvPr id="22531"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EAF61D28-8460-43A1-9518-ACF7B27875EE}" type="slidenum">
              <a:rPr lang="tr-TR" altLang="en-US">
                <a:solidFill>
                  <a:srgbClr val="898989"/>
                </a:solidFill>
              </a:rPr>
              <a:pPr eaLnBrk="1" hangingPunct="1"/>
              <a:t>20</a:t>
            </a:fld>
            <a:endParaRPr lang="tr-TR" altLang="en-US">
              <a:solidFill>
                <a:srgbClr val="898989"/>
              </a:solidFill>
            </a:endParaRPr>
          </a:p>
        </p:txBody>
      </p:sp>
      <p:graphicFrame>
        <p:nvGraphicFramePr>
          <p:cNvPr id="4" name="Tablo 3"/>
          <p:cNvGraphicFramePr>
            <a:graphicFrameLocks noGrp="1"/>
          </p:cNvGraphicFramePr>
          <p:nvPr/>
        </p:nvGraphicFramePr>
        <p:xfrm>
          <a:off x="152400" y="1125538"/>
          <a:ext cx="4492625" cy="5143500"/>
        </p:xfrm>
        <a:graphic>
          <a:graphicData uri="http://schemas.openxmlformats.org/drawingml/2006/table">
            <a:tbl>
              <a:tblPr/>
              <a:tblGrid>
                <a:gridCol w="1100138">
                  <a:extLst>
                    <a:ext uri="{9D8B030D-6E8A-4147-A177-3AD203B41FA5}">
                      <a16:colId xmlns:a16="http://schemas.microsoft.com/office/drawing/2014/main" val="20000"/>
                    </a:ext>
                  </a:extLst>
                </a:gridCol>
                <a:gridCol w="2541587">
                  <a:extLst>
                    <a:ext uri="{9D8B030D-6E8A-4147-A177-3AD203B41FA5}">
                      <a16:colId xmlns:a16="http://schemas.microsoft.com/office/drawing/2014/main" val="20001"/>
                    </a:ext>
                  </a:extLst>
                </a:gridCol>
                <a:gridCol w="850900">
                  <a:extLst>
                    <a:ext uri="{9D8B030D-6E8A-4147-A177-3AD203B41FA5}">
                      <a16:colId xmlns:a16="http://schemas.microsoft.com/office/drawing/2014/main" val="20002"/>
                    </a:ext>
                  </a:extLst>
                </a:gridCol>
              </a:tblGrid>
              <a:tr h="225425">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ea typeface="ＭＳ Ｐゴシック" charset="-128"/>
                        </a:rPr>
                        <a:t>Stajlar</a:t>
                      </a:r>
                      <a:endParaRPr kumimoji="0" lang="tr-TR" sz="1200" b="1" i="0" u="none" strike="noStrike" cap="none" normalizeH="0" baseline="0" dirty="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Kurum</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Toplam işgünü</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Toplam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Kredisi</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ea typeface="ＭＳ Ｐゴシック" charset="-128"/>
                        </a:rPr>
                        <a:t>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ea typeface="ＭＳ Ｐゴシック" charset="-128"/>
                        </a:rPr>
                        <a:t>AKDENİZ Ü.</a:t>
                      </a:r>
                      <a:endParaRPr kumimoji="0" lang="tr-TR" sz="1200" b="1" i="0" u="none" strike="noStrike" cap="none" normalizeH="0" baseline="0" dirty="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90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Alan Araştırması; 30 Şantiye; 30 Büro)</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9</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DEÜ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108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(36 Büro; 36 Şantiye; 36 Rölöve(18) ve Topoğrafya(18) </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 </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425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GAZİ 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50 (25 işgünü şantiye; 25 işgünü büro)</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 </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GEDİZ Ü.</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 </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70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(10 Tarihi Çevre Röleve; 30 Şantiye;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 veya Arkeolojik kazı)</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425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5.</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İKÜ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72</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İTÜ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Calibri" pitchFamily="34" charset="0"/>
                          <a:ea typeface="ＭＳ Ｐゴシック" charset="-128"/>
                        </a:rPr>
                        <a:t>72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Calibri" pitchFamily="34" charset="0"/>
                          <a:ea typeface="ＭＳ Ｐゴシック" charset="-128"/>
                        </a:rPr>
                        <a:t>(36 Büro;36 Şantiye veya 24 Büro,24 Şantiye, 24 Atölye-workshop)</a:t>
                      </a:r>
                      <a:endParaRPr kumimoji="0" lang="tr-TR" sz="1200" b="0" i="0" u="none" strike="noStrike" cap="none" normalizeH="0" baseline="0" dirty="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 </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6778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7.</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T.C. MALTEPE</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yeni</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90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üniversite; 30 Şantiye;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Calibri" pitchFamily="34" charset="0"/>
                          <a:ea typeface="ＭＳ Ｐゴシック" charset="-128"/>
                        </a:rPr>
                        <a:t>24</a:t>
                      </a:r>
                      <a:r>
                        <a:rPr kumimoji="0" lang="tr-TR" sz="1600" b="0" i="0" u="none" strike="noStrike" cap="none" normalizeH="0" baseline="30000" dirty="0" smtClean="0">
                          <a:ln>
                            <a:noFill/>
                          </a:ln>
                          <a:solidFill>
                            <a:srgbClr val="0070C0"/>
                          </a:solidFill>
                          <a:effectLst/>
                          <a:latin typeface="Calibri" pitchFamily="34" charset="0"/>
                          <a:ea typeface="ＭＳ Ｐゴシック" charset="-128"/>
                        </a:rPr>
                        <a:t>1</a:t>
                      </a:r>
                      <a:endParaRPr kumimoji="0" lang="tr-TR" sz="1200" b="0" i="0" u="none" strike="noStrike" cap="none" normalizeH="0" baseline="0" dirty="0" smtClean="0">
                        <a:ln>
                          <a:noFill/>
                        </a:ln>
                        <a:solidFill>
                          <a:srgbClr val="0070C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bl>
          </a:graphicData>
        </a:graphic>
      </p:graphicFrame>
      <p:graphicFrame>
        <p:nvGraphicFramePr>
          <p:cNvPr id="5" name="Tablo 4"/>
          <p:cNvGraphicFramePr>
            <a:graphicFrameLocks noGrp="1"/>
          </p:cNvGraphicFramePr>
          <p:nvPr/>
        </p:nvGraphicFramePr>
        <p:xfrm>
          <a:off x="4832350" y="1125538"/>
          <a:ext cx="4130675" cy="5257800"/>
        </p:xfrm>
        <a:graphic>
          <a:graphicData uri="http://schemas.openxmlformats.org/drawingml/2006/table">
            <a:tbl>
              <a:tblPr/>
              <a:tblGrid>
                <a:gridCol w="1011238">
                  <a:extLst>
                    <a:ext uri="{9D8B030D-6E8A-4147-A177-3AD203B41FA5}">
                      <a16:colId xmlns:a16="http://schemas.microsoft.com/office/drawing/2014/main" val="20000"/>
                    </a:ext>
                  </a:extLst>
                </a:gridCol>
                <a:gridCol w="2338387">
                  <a:extLst>
                    <a:ext uri="{9D8B030D-6E8A-4147-A177-3AD203B41FA5}">
                      <a16:colId xmlns:a16="http://schemas.microsoft.com/office/drawing/2014/main" val="20001"/>
                    </a:ext>
                  </a:extLst>
                </a:gridCol>
                <a:gridCol w="781050">
                  <a:extLst>
                    <a:ext uri="{9D8B030D-6E8A-4147-A177-3AD203B41FA5}">
                      <a16:colId xmlns:a16="http://schemas.microsoft.com/office/drawing/2014/main" val="20002"/>
                    </a:ext>
                  </a:extLst>
                </a:gridCol>
              </a:tblGrid>
              <a:tr h="187325">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ea typeface="ＭＳ Ｐゴシック" charset="-128"/>
                        </a:rPr>
                        <a:t>Stajlar</a:t>
                      </a:r>
                      <a:endParaRPr kumimoji="0" lang="tr-TR" sz="1200" b="1" i="0" u="none" strike="noStrike" cap="none" normalizeH="0" baseline="0" dirty="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74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Kurum</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Toplam işgünü</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Toplam AKTS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Kredisi</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873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MEÜ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80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 30 şantiye; 20 topoğrafya-bilgisayar-malzeme)</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87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9.</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MSGSÜ</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60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şantiye)</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2</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5445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10.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ODT</a:t>
                      </a:r>
                      <a:r>
                        <a:rPr kumimoji="0" lang="en-GB" sz="1200" b="1" i="0" u="none" strike="noStrike" cap="none" normalizeH="0" baseline="0" smtClean="0">
                          <a:ln>
                            <a:noFill/>
                          </a:ln>
                          <a:solidFill>
                            <a:srgbClr val="FFFFFF"/>
                          </a:solidFill>
                          <a:effectLst/>
                          <a:latin typeface="Calibri" pitchFamily="34" charset="0"/>
                          <a:ea typeface="ＭＳ Ｐゴシック" charset="-128"/>
                        </a:rPr>
                        <a:t>Ü</a:t>
                      </a:r>
                      <a:endParaRPr kumimoji="0" lang="tr-TR" sz="1200" b="1" i="0" u="none" strike="noStrike" cap="none" normalizeH="0" baseline="0" smtClean="0">
                        <a:ln>
                          <a:noFill/>
                        </a:ln>
                        <a:solidFill>
                          <a:srgbClr val="FFFFFF"/>
                        </a:solidFill>
                        <a:effectLst/>
                        <a:latin typeface="Calibri" pitchFamily="34" charset="0"/>
                        <a:ea typeface="ＭＳ Ｐゴシック" charset="-128"/>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200" b="1" i="0" u="none" strike="noStrike" cap="none" normalizeH="0" baseline="0" smtClean="0">
                          <a:ln>
                            <a:noFill/>
                          </a:ln>
                          <a:solidFill>
                            <a:srgbClr val="FFFFFF"/>
                          </a:solidFill>
                          <a:effectLst/>
                          <a:latin typeface="Calibri" pitchFamily="34" charset="0"/>
                          <a:ea typeface="ＭＳ Ｐゴシック" charset="-128"/>
                        </a:rPr>
                        <a:t>Mimarlık</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126</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(10 topoğrafya, 10 bilgisayar, 10 yapı; 48 şantiye; 48</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Büro</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24</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5635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11.</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OKAN</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90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 30 Şantiye; 30 Büro, Şantiye veya Araştırma)</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4873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12.</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YEDİTEPEÜ.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80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 30 Şantiye; 20 Büro, Şantiye veya Araştırma)</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74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13.</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YENİ YÜZYIL 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60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(30 Büro; 30 Şantiye)</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4873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14.</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1" i="0" u="none" strike="noStrike" cap="none" normalizeH="0" baseline="0" smtClean="0">
                          <a:ln>
                            <a:noFill/>
                          </a:ln>
                          <a:solidFill>
                            <a:srgbClr val="FFFFFF"/>
                          </a:solidFill>
                          <a:effectLst/>
                          <a:latin typeface="Calibri" pitchFamily="34" charset="0"/>
                          <a:ea typeface="ＭＳ Ｐゴシック" charset="-128"/>
                        </a:rPr>
                        <a:t>YTÜ</a:t>
                      </a:r>
                      <a:endParaRPr kumimoji="0" lang="tr-TR" sz="1200" b="1" i="0" u="none" strike="noStrike" cap="none" normalizeH="0" baseline="0" smtClean="0">
                        <a:ln>
                          <a:noFill/>
                        </a:ln>
                        <a:solidFill>
                          <a:srgbClr val="FFFFFF"/>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Calibri" pitchFamily="34" charset="0"/>
                          <a:ea typeface="ＭＳ Ｐゴシック" charset="-128"/>
                        </a:rPr>
                        <a:t>90</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Calibri" pitchFamily="34" charset="0"/>
                          <a:ea typeface="ＭＳ Ｐゴシック" charset="-128"/>
                        </a:rPr>
                        <a:t>(30 Büro; 30 Şantiye; 30 Büro, Şantiye veya Araştırma)</a:t>
                      </a:r>
                      <a:endParaRPr kumimoji="0" lang="tr-TR" sz="1200" b="0" i="0" u="none" strike="noStrike" cap="none" normalizeH="0" baseline="0" dirty="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Calibri" pitchFamily="34" charset="0"/>
                          <a:ea typeface="ＭＳ Ｐゴシック" charset="-128"/>
                        </a:rPr>
                        <a:t>-</a:t>
                      </a:r>
                      <a:endParaRPr kumimoji="0" lang="tr-TR" sz="1200" b="0" i="0" u="none" strike="noStrike" cap="none" normalizeH="0" baseline="0" smtClean="0">
                        <a:ln>
                          <a:noFill/>
                        </a:ln>
                        <a:solidFill>
                          <a:srgbClr val="000000"/>
                        </a:solidFill>
                        <a:effectLst/>
                        <a:latin typeface="Calibri" pitchFamily="34" charset="0"/>
                        <a:ea typeface="Calibri" pitchFamily="34"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bl>
          </a:graphicData>
        </a:graphic>
      </p:graphicFrame>
      <p:sp>
        <p:nvSpPr>
          <p:cNvPr id="22612" name="Dikdörtgen 8"/>
          <p:cNvSpPr>
            <a:spLocks noChangeArrowheads="1"/>
          </p:cNvSpPr>
          <p:nvPr/>
        </p:nvSpPr>
        <p:spPr bwMode="auto">
          <a:xfrm>
            <a:off x="287338" y="6300788"/>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de-DE" altLang="en-US" baseline="30000">
                <a:solidFill>
                  <a:srgbClr val="0070C0"/>
                </a:solidFill>
              </a:rPr>
              <a:t>1</a:t>
            </a:r>
            <a:r>
              <a:rPr lang="de-DE" altLang="en-US"/>
              <a:t> </a:t>
            </a:r>
            <a:r>
              <a:rPr lang="de-DE" altLang="en-US" sz="1200" b="1"/>
              <a:t>24 AKTS lik stajlarda</a:t>
            </a:r>
            <a:r>
              <a:rPr lang="tr-TR" altLang="en-US" sz="1200" b="1"/>
              <a:t>, stajlar </a:t>
            </a:r>
            <a:r>
              <a:rPr lang="de-DE" altLang="en-US" sz="1200" b="1"/>
              <a:t>240 AKTS nin içindedir.</a:t>
            </a:r>
            <a:endParaRPr lang="tr-TR" altLang="en-US" sz="1200" b="1"/>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STAJLARIN İNCELENMESİ</a:t>
            </a:r>
            <a:endParaRPr lang="tr-TR" altLang="en-US" sz="2000" smtClean="0">
              <a:ea typeface="ＭＳ Ｐゴシック" panose="020B0600070205080204" pitchFamily="34" charset="-128"/>
            </a:endParaRPr>
          </a:p>
        </p:txBody>
      </p:sp>
      <p:sp>
        <p:nvSpPr>
          <p:cNvPr id="4100"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9636C186-A8F4-4E5C-89E6-74E582B01941}" type="slidenum">
              <a:rPr lang="tr-TR" altLang="en-US">
                <a:solidFill>
                  <a:srgbClr val="898989"/>
                </a:solidFill>
              </a:rPr>
              <a:pPr eaLnBrk="1" hangingPunct="1"/>
              <a:t>21</a:t>
            </a:fld>
            <a:endParaRPr lang="tr-TR" altLang="en-US">
              <a:solidFill>
                <a:srgbClr val="898989"/>
              </a:solidFill>
            </a:endParaRPr>
          </a:p>
        </p:txBody>
      </p:sp>
      <p:graphicFrame>
        <p:nvGraphicFramePr>
          <p:cNvPr id="4098" name="Grafik 6"/>
          <p:cNvGraphicFramePr>
            <a:graphicFrameLocks/>
          </p:cNvGraphicFramePr>
          <p:nvPr/>
        </p:nvGraphicFramePr>
        <p:xfrm>
          <a:off x="560388" y="1339850"/>
          <a:ext cx="8021637" cy="5500688"/>
        </p:xfrm>
        <a:graphic>
          <a:graphicData uri="http://schemas.openxmlformats.org/presentationml/2006/ole">
            <mc:AlternateContent xmlns:mc="http://schemas.openxmlformats.org/markup-compatibility/2006">
              <mc:Choice xmlns:v="urn:schemas-microsoft-com:vml" Requires="v">
                <p:oleObj spid="_x0000_s4102" r:id="rId3" imgW="8023031" imgH="5499069" progId="Excel.Chart.8">
                  <p:embed/>
                </p:oleObj>
              </mc:Choice>
              <mc:Fallback>
                <p:oleObj r:id="rId3" imgW="8023031" imgH="5499069" progId="Excel.Chart.8">
                  <p:embed/>
                  <p:pic>
                    <p:nvPicPr>
                      <p:cNvPr id="0" name="Grafik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8" y="1339850"/>
                        <a:ext cx="8021637" cy="55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1" name="Metin kutusu 7"/>
          <p:cNvSpPr txBox="1">
            <a:spLocks noChangeArrowheads="1"/>
          </p:cNvSpPr>
          <p:nvPr/>
        </p:nvSpPr>
        <p:spPr bwMode="auto">
          <a:xfrm>
            <a:off x="1187450" y="1052513"/>
            <a:ext cx="66246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b="1"/>
              <a:t>Stajların toplam gün sayısı ve AKTS kredisi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23555"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28B8B276-172C-49D7-A4A7-D09C1611197F}" type="slidenum">
              <a:rPr lang="tr-TR" altLang="en-US">
                <a:solidFill>
                  <a:srgbClr val="898989"/>
                </a:solidFill>
              </a:rPr>
              <a:pPr eaLnBrk="1" hangingPunct="1"/>
              <a:t>22</a:t>
            </a:fld>
            <a:endParaRPr lang="tr-TR" altLang="en-US">
              <a:solidFill>
                <a:srgbClr val="898989"/>
              </a:solidFill>
            </a:endParaRPr>
          </a:p>
        </p:txBody>
      </p:sp>
      <p:sp>
        <p:nvSpPr>
          <p:cNvPr id="23556" name="Metin kutusu 1"/>
          <p:cNvSpPr txBox="1">
            <a:spLocks noChangeArrowheads="1"/>
          </p:cNvSpPr>
          <p:nvPr/>
        </p:nvSpPr>
        <p:spPr bwMode="auto">
          <a:xfrm>
            <a:off x="611188" y="1052513"/>
            <a:ext cx="792162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eaLnBrk="1" hangingPunct="1"/>
            <a:r>
              <a:rPr lang="tr-TR" altLang="en-US" b="1"/>
              <a:t>Stajlara AKTS verilmesi konusundaki tutumlar</a:t>
            </a:r>
          </a:p>
          <a:p>
            <a:pPr algn="just" eaLnBrk="1" hangingPunct="1"/>
            <a:endParaRPr lang="tr-TR" altLang="en-US"/>
          </a:p>
          <a:p>
            <a:pPr eaLnBrk="1" hangingPunct="1">
              <a:buFont typeface="Arial" panose="020B0604020202020204" pitchFamily="34" charset="0"/>
              <a:buChar char="•"/>
            </a:pPr>
            <a:r>
              <a:rPr lang="tr-TR" altLang="en-US"/>
              <a:t>YTÜ’</a:t>
            </a:r>
            <a:r>
              <a:rPr lang="tr-TR" altLang="ja-JP"/>
              <a:t>de 10 gün 1 AKTS</a:t>
            </a:r>
          </a:p>
          <a:p>
            <a:pPr eaLnBrk="1" hangingPunct="1"/>
            <a:endParaRPr lang="tr-TR" altLang="en-US"/>
          </a:p>
          <a:p>
            <a:pPr eaLnBrk="1" hangingPunct="1">
              <a:buFont typeface="Arial" panose="020B0604020202020204" pitchFamily="34" charset="0"/>
              <a:buChar char="•"/>
            </a:pPr>
            <a:r>
              <a:rPr lang="tr-TR" altLang="en-US"/>
              <a:t>İKÜ’</a:t>
            </a:r>
            <a:r>
              <a:rPr lang="tr-TR" altLang="ja-JP"/>
              <a:t>de 5 gün 1 AKTS</a:t>
            </a:r>
          </a:p>
          <a:p>
            <a:pPr eaLnBrk="1" hangingPunct="1"/>
            <a:endParaRPr lang="tr-TR" altLang="en-US"/>
          </a:p>
          <a:p>
            <a:pPr eaLnBrk="1" hangingPunct="1">
              <a:buFont typeface="Arial" panose="020B0604020202020204" pitchFamily="34" charset="0"/>
              <a:buChar char="•"/>
            </a:pPr>
            <a:r>
              <a:rPr lang="tr-TR" altLang="en-US"/>
              <a:t>MSGSÜ’</a:t>
            </a:r>
            <a:r>
              <a:rPr lang="tr-TR" altLang="ja-JP"/>
              <a:t>de 30 gün 1 AKTS</a:t>
            </a:r>
          </a:p>
          <a:p>
            <a:pPr eaLnBrk="1" hangingPunct="1">
              <a:buFont typeface="Arial" panose="020B0604020202020204" pitchFamily="34" charset="0"/>
              <a:buChar char="•"/>
            </a:pPr>
            <a:endParaRPr lang="tr-TR" altLang="en-US"/>
          </a:p>
          <a:p>
            <a:pPr eaLnBrk="1" hangingPunct="1">
              <a:buFont typeface="Arial" panose="020B0604020202020204" pitchFamily="34" charset="0"/>
              <a:buChar char="•"/>
            </a:pPr>
            <a:r>
              <a:rPr lang="tr-TR" altLang="en-US"/>
              <a:t>Akdeniz Üniversitesi’</a:t>
            </a:r>
            <a:r>
              <a:rPr lang="tr-TR" altLang="ja-JP"/>
              <a:t>nde 10 gün 1 AKTS</a:t>
            </a:r>
          </a:p>
          <a:p>
            <a:pPr eaLnBrk="1" hangingPunct="1"/>
            <a:endParaRPr lang="tr-TR" altLang="en-US"/>
          </a:p>
          <a:p>
            <a:pPr eaLnBrk="1" hangingPunct="1">
              <a:buFont typeface="Arial" panose="020B0604020202020204" pitchFamily="34" charset="0"/>
              <a:buChar char="•"/>
            </a:pPr>
            <a:r>
              <a:rPr lang="tr-TR" altLang="en-US"/>
              <a:t>TC Maltepe Üniversitesi’</a:t>
            </a:r>
            <a:r>
              <a:rPr lang="tr-TR" altLang="ja-JP"/>
              <a:t>nde 22,5  gün 1 AKTS</a:t>
            </a:r>
          </a:p>
          <a:p>
            <a:pPr eaLnBrk="1" hangingPunct="1"/>
            <a:endParaRPr lang="tr-TR" altLang="en-US"/>
          </a:p>
          <a:p>
            <a:pPr eaLnBrk="1" hangingPunct="1">
              <a:buFont typeface="Arial" panose="020B0604020202020204" pitchFamily="34" charset="0"/>
              <a:buChar char="•"/>
            </a:pPr>
            <a:r>
              <a:rPr lang="tr-TR" altLang="en-US"/>
              <a:t>ODTÜ’</a:t>
            </a:r>
            <a:r>
              <a:rPr lang="tr-TR" altLang="ja-JP"/>
              <a:t>de 5  gün 1 AKTS  uygulamaları bulunmaktadır.</a:t>
            </a:r>
          </a:p>
          <a:p>
            <a:pPr algn="just" eaLnBrk="1" hangingPunct="1"/>
            <a:endParaRPr lang="tr-TR" altLang="en-US"/>
          </a:p>
        </p:txBody>
      </p:sp>
      <p:sp>
        <p:nvSpPr>
          <p:cNvPr id="23557"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EĞİTİM PROGRAMLARININ İNCELENMESİ</a:t>
            </a:r>
            <a:endParaRPr lang="tr-TR" altLang="en-US" sz="2000" smtClean="0">
              <a:ea typeface="ＭＳ Ｐゴシック" panose="020B0600070205080204" pitchFamily="34" charset="-128"/>
            </a:endParaRPr>
          </a:p>
        </p:txBody>
      </p:sp>
      <p:sp>
        <p:nvSpPr>
          <p:cNvPr id="24579"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262849FD-AFA2-4DE7-A37A-CF89393A861E}" type="slidenum">
              <a:rPr lang="tr-TR" altLang="en-US">
                <a:solidFill>
                  <a:srgbClr val="898989"/>
                </a:solidFill>
              </a:rPr>
              <a:pPr eaLnBrk="1" hangingPunct="1"/>
              <a:t>23</a:t>
            </a:fld>
            <a:endParaRPr lang="tr-TR" altLang="en-US">
              <a:solidFill>
                <a:srgbClr val="898989"/>
              </a:solidFill>
            </a:endParaRPr>
          </a:p>
        </p:txBody>
      </p:sp>
      <p:sp>
        <p:nvSpPr>
          <p:cNvPr id="24580" name="Metin kutusu 1"/>
          <p:cNvSpPr txBox="1">
            <a:spLocks noChangeArrowheads="1"/>
          </p:cNvSpPr>
          <p:nvPr/>
        </p:nvSpPr>
        <p:spPr bwMode="auto">
          <a:xfrm>
            <a:off x="611188" y="1341438"/>
            <a:ext cx="7921625"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b="1"/>
              <a:t>Stajların  iş günleri sayısı ve içeriği </a:t>
            </a:r>
          </a:p>
          <a:p>
            <a:pPr eaLnBrk="1" hangingPunct="1"/>
            <a:endParaRPr lang="tr-TR" altLang="en-US" b="1"/>
          </a:p>
          <a:p>
            <a:pPr eaLnBrk="1" hangingPunct="1">
              <a:buFont typeface="Arial" panose="020B0604020202020204" pitchFamily="34" charset="0"/>
              <a:buChar char="•"/>
            </a:pPr>
            <a:r>
              <a:rPr lang="tr-TR" altLang="en-US"/>
              <a:t>Stajların süresi kurumlara  göre 50 ile 126 gün arasında değişmektedir.</a:t>
            </a:r>
          </a:p>
          <a:p>
            <a:pPr eaLnBrk="1" hangingPunct="1"/>
            <a:endParaRPr lang="tr-TR" altLang="en-US"/>
          </a:p>
          <a:p>
            <a:pPr eaLnBrk="1" hangingPunct="1">
              <a:buFont typeface="Arial" panose="020B0604020202020204" pitchFamily="34" charset="0"/>
              <a:buChar char="•"/>
            </a:pPr>
            <a:r>
              <a:rPr lang="tr-TR" altLang="en-US"/>
              <a:t>Genel olarak büro ve şantiye olmakla birlikte, bunun yanı sıra topoğrafya, restorasyon, yapı, bilgisayar, araştırma, atölye, arkeolojik kazı gibi farklı uzmanlık alanlarını kapsayan stajlar da bulunmaktadır. </a:t>
            </a:r>
          </a:p>
          <a:p>
            <a:pPr eaLnBrk="1" hangingPunct="1"/>
            <a:r>
              <a:rPr lang="tr-TR" altLang="en-US"/>
              <a:t>	</a:t>
            </a:r>
          </a:p>
          <a:p>
            <a:pPr eaLnBrk="1" hangingPunct="1"/>
            <a:r>
              <a:rPr lang="tr-TR" altLang="en-US" b="1"/>
              <a:t>Stajların 240 AKTS içinde değerlendirilme durumu</a:t>
            </a:r>
          </a:p>
          <a:p>
            <a:pPr eaLnBrk="1" hangingPunct="1"/>
            <a:endParaRPr lang="tr-TR" altLang="en-US" u="sng"/>
          </a:p>
          <a:p>
            <a:pPr eaLnBrk="1" hangingPunct="1">
              <a:buFont typeface="Arial" panose="020B0604020202020204" pitchFamily="34" charset="0"/>
              <a:buChar char="•"/>
            </a:pPr>
            <a:r>
              <a:rPr lang="tr-TR" altLang="en-US"/>
              <a:t>TYYÇ veri tablosu irdelendiğinde okulların stajlara verdikleri AKTS’</a:t>
            </a:r>
            <a:r>
              <a:rPr lang="tr-TR" altLang="ja-JP"/>
              <a:t>yi öğretim planı içinde değerlendirmeleri gerektiği görülmektedir.</a:t>
            </a:r>
          </a:p>
          <a:p>
            <a:pPr algn="just" eaLnBrk="1" hangingPunct="1"/>
            <a:endParaRPr lang="tr-TR" altLang="en-US"/>
          </a:p>
        </p:txBody>
      </p:sp>
      <p:sp>
        <p:nvSpPr>
          <p:cNvPr id="24581"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ctrTitle"/>
          </p:nvPr>
        </p:nvSpPr>
        <p:spPr>
          <a:xfrm>
            <a:off x="684213" y="1916113"/>
            <a:ext cx="7810500" cy="2376487"/>
          </a:xfrm>
        </p:spPr>
        <p:txBody>
          <a:bodyPr/>
          <a:lstStyle/>
          <a:p>
            <a:pPr eaLnBrk="1" hangingPunct="1"/>
            <a:r>
              <a:rPr lang="tr-TR" altLang="en-US" sz="3600" b="1" smtClean="0">
                <a:ea typeface="ＭＳ Ｐゴシック" panose="020B0600070205080204" pitchFamily="34" charset="-128"/>
              </a:rPr>
              <a:t>XXXIII. MOBBİG </a:t>
            </a:r>
            <a:br>
              <a:rPr lang="tr-TR" altLang="en-US" sz="3600" b="1" smtClean="0">
                <a:ea typeface="ＭＳ Ｐゴシック" panose="020B0600070205080204" pitchFamily="34" charset="-128"/>
              </a:rPr>
            </a:br>
            <a:r>
              <a:rPr lang="tr-TR" altLang="en-US" sz="3600" b="1" smtClean="0">
                <a:ea typeface="ＭＳ Ｐゴシック" panose="020B0600070205080204" pitchFamily="34" charset="-128"/>
              </a:rPr>
              <a:t>MİMARLIK EĞİTİMİ KOMİSYONU </a:t>
            </a:r>
            <a:br>
              <a:rPr lang="tr-TR" altLang="en-US" sz="3600" b="1" smtClean="0">
                <a:ea typeface="ＭＳ Ｐゴシック" panose="020B0600070205080204" pitchFamily="34" charset="-128"/>
              </a:rPr>
            </a:br>
            <a:r>
              <a:rPr lang="tr-TR" altLang="en-US" sz="3600" b="1" smtClean="0">
                <a:ea typeface="ＭＳ Ｐゴシック" panose="020B0600070205080204" pitchFamily="34" charset="-128"/>
              </a:rPr>
              <a:t> adına</a:t>
            </a:r>
            <a:br>
              <a:rPr lang="tr-TR" altLang="en-US" sz="3600" b="1" smtClean="0">
                <a:ea typeface="ＭＳ Ｐゴシック" panose="020B0600070205080204" pitchFamily="34" charset="-128"/>
              </a:rPr>
            </a:br>
            <a:r>
              <a:rPr lang="tr-TR" altLang="en-US" sz="3600" b="1" smtClean="0">
                <a:ea typeface="ＭＳ Ｐゴシック" panose="020B0600070205080204" pitchFamily="34" charset="-128"/>
              </a:rPr>
              <a:t>TEŞEKKÜRLER</a:t>
            </a:r>
          </a:p>
        </p:txBody>
      </p:sp>
      <p:sp>
        <p:nvSpPr>
          <p:cNvPr id="25603" name="Alt Başlık 2"/>
          <p:cNvSpPr>
            <a:spLocks noGrp="1"/>
          </p:cNvSpPr>
          <p:nvPr>
            <p:ph type="subTitle" idx="1"/>
          </p:nvPr>
        </p:nvSpPr>
        <p:spPr>
          <a:xfrm>
            <a:off x="-179388" y="4865688"/>
            <a:ext cx="9144001" cy="1439862"/>
          </a:xfrm>
        </p:spPr>
        <p:txBody>
          <a:bodyPr/>
          <a:lstStyle/>
          <a:p>
            <a:pPr eaLnBrk="1" hangingPunct="1"/>
            <a:r>
              <a:rPr lang="tr-TR" altLang="en-US" b="1" smtClean="0">
                <a:solidFill>
                  <a:schemeClr val="tx1"/>
                </a:solidFill>
                <a:ea typeface="ＭＳ Ｐゴシック" panose="020B0600070205080204" pitchFamily="34" charset="-128"/>
              </a:rPr>
              <a:t>Prof. Dr. Rengin ÜNVER </a:t>
            </a:r>
            <a:r>
              <a:rPr lang="tr-TR" altLang="en-US" smtClean="0">
                <a:solidFill>
                  <a:schemeClr val="tx1"/>
                </a:solidFill>
                <a:ea typeface="ＭＳ Ｐゴシック" panose="020B0600070205080204" pitchFamily="34" charset="-128"/>
              </a:rPr>
              <a:t>(YTÜ)</a:t>
            </a:r>
          </a:p>
          <a:p>
            <a:pPr eaLnBrk="1" hangingPunct="1"/>
            <a:r>
              <a:rPr lang="tr-TR" altLang="en-US" sz="2800" smtClean="0">
                <a:solidFill>
                  <a:schemeClr val="tx1"/>
                </a:solidFill>
                <a:ea typeface="ＭＳ Ｐゴシック" panose="020B0600070205080204" pitchFamily="34" charset="-128"/>
              </a:rPr>
              <a:t>MOBBİG Mimarlık Eğitimi Komisyonu Yürütücüsü</a:t>
            </a:r>
          </a:p>
        </p:txBody>
      </p:sp>
      <p:sp>
        <p:nvSpPr>
          <p:cNvPr id="25604" name="Metin kutusu 3"/>
          <p:cNvSpPr txBox="1">
            <a:spLocks noChangeArrowheads="1"/>
          </p:cNvSpPr>
          <p:nvPr/>
        </p:nvSpPr>
        <p:spPr bwMode="auto">
          <a:xfrm>
            <a:off x="220663" y="260350"/>
            <a:ext cx="8712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a:t>XXXIII . MİMARLIK OKULLARI BÖLÜM BAŞKANLARI İLETİŞİM GRUBU (MOBBİG) TOPLANTISI 06-08 EKİM 2011 / SÜLEYMAN DEMİREL ÜNİVERSİTESİ-ISPARTA</a:t>
            </a:r>
          </a:p>
        </p:txBody>
      </p:sp>
      <p:sp>
        <p:nvSpPr>
          <p:cNvPr id="25605" name="Metin kutusu 5"/>
          <p:cNvSpPr txBox="1">
            <a:spLocks noChangeArrowheads="1"/>
          </p:cNvSpPr>
          <p:nvPr/>
        </p:nvSpPr>
        <p:spPr bwMode="auto">
          <a:xfrm>
            <a:off x="3059113" y="6237288"/>
            <a:ext cx="33131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a:t>06 EKİM 2011</a:t>
            </a:r>
            <a:br>
              <a:rPr lang="tr-TR" altLang="en-US"/>
            </a:br>
            <a:endParaRPr lang="tr-TR"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1"/>
          </p:nvPr>
        </p:nvSpPr>
        <p:spPr>
          <a:xfrm>
            <a:off x="395288" y="1125538"/>
            <a:ext cx="8229600" cy="4495800"/>
          </a:xfrm>
        </p:spPr>
        <p:txBody>
          <a:bodyPr/>
          <a:lstStyle/>
          <a:p>
            <a:pPr algn="just" eaLnBrk="1" hangingPunct="1"/>
            <a:r>
              <a:rPr lang="tr-TR" altLang="en-US" sz="2400" baseline="30000" smtClean="0">
                <a:solidFill>
                  <a:srgbClr val="0070C0"/>
                </a:solidFill>
                <a:ea typeface="ＭＳ Ｐゴシック" panose="020B0600070205080204" pitchFamily="34" charset="-128"/>
              </a:rPr>
              <a:t>1</a:t>
            </a:r>
            <a:r>
              <a:rPr lang="tr-TR" altLang="en-US" sz="1700" baseline="30000" smtClean="0">
                <a:solidFill>
                  <a:srgbClr val="0070C0"/>
                </a:solidFill>
                <a:ea typeface="ＭＳ Ｐゴシック" panose="020B0600070205080204" pitchFamily="34" charset="-128"/>
              </a:rPr>
              <a:t> </a:t>
            </a:r>
            <a:r>
              <a:rPr lang="tr-TR" altLang="en-US" sz="1700" smtClean="0">
                <a:ea typeface="ＭＳ Ｐゴシック" panose="020B0600070205080204" pitchFamily="34" charset="-128"/>
              </a:rPr>
              <a:t>Havuz Dersleri: Türkçe, Yabancı Dil, Atatürk İlk. Ve İnk. Tarihi, Matematik, Intr. To Computer and Inf. Sys., Beden Eğitimi, Müzik, İngilizce Okuma ve Konuşma, İş Hayatı İçin İngilizce, Temel Bilgisayar Bilimleri.</a:t>
            </a:r>
          </a:p>
          <a:p>
            <a:pPr algn="just" eaLnBrk="1" hangingPunct="1">
              <a:buClr>
                <a:srgbClr val="6600FF"/>
              </a:buClr>
            </a:pPr>
            <a:r>
              <a:rPr lang="tr-TR" altLang="en-US" sz="2400" baseline="30000" smtClean="0">
                <a:solidFill>
                  <a:srgbClr val="0070C0"/>
                </a:solidFill>
                <a:ea typeface="ＭＳ Ｐゴシック" panose="020B0600070205080204" pitchFamily="34" charset="-128"/>
              </a:rPr>
              <a:t>2 </a:t>
            </a:r>
            <a:r>
              <a:rPr lang="tr-TR" altLang="en-US" sz="1700" smtClean="0">
                <a:ea typeface="ＭＳ Ｐゴシック" panose="020B0600070205080204" pitchFamily="34" charset="-128"/>
              </a:rPr>
              <a:t>Akdeniz Üniversitesi’nin programındaki 19 adet seçmeli ders 6 grupta toplanmıştır. </a:t>
            </a:r>
          </a:p>
          <a:p>
            <a:pPr algn="just" eaLnBrk="1" hangingPunct="1"/>
            <a:r>
              <a:rPr lang="tr-TR" altLang="en-US" sz="2400" baseline="30000" smtClean="0">
                <a:solidFill>
                  <a:srgbClr val="0070C0"/>
                </a:solidFill>
                <a:ea typeface="ＭＳ Ｐゴシック" panose="020B0600070205080204" pitchFamily="34" charset="-128"/>
              </a:rPr>
              <a:t>3 </a:t>
            </a:r>
            <a:r>
              <a:rPr lang="tr-TR" altLang="en-US" sz="1700" smtClean="0">
                <a:ea typeface="ＭＳ Ｐゴシック" panose="020B0600070205080204" pitchFamily="34" charset="-128"/>
              </a:rPr>
              <a:t>Akdeniz Üniversitesi’nin açılmış tüm dersleri içinden 4 adedi (11 AKTS) öğrenci önerisi ve danışman onayı ile seçilmektedir. 2011-2012 eğitim-öğretim yılında 30 öğrenci ile eğitime başlayacak programa ait bu veriler, Bölüm, Fakülte (Güzel Sanatlar Fakültesi) kurumlarında kabul edilmiş, Üniversite Senatosu’na sunulma aşamasındadır.</a:t>
            </a:r>
          </a:p>
          <a:p>
            <a:pPr algn="just" eaLnBrk="1" hangingPunct="1"/>
            <a:r>
              <a:rPr lang="tr-TR" altLang="en-US" sz="2400" baseline="30000" smtClean="0">
                <a:solidFill>
                  <a:srgbClr val="0070C0"/>
                </a:solidFill>
                <a:ea typeface="ＭＳ Ｐゴシック" panose="020B0600070205080204" pitchFamily="34" charset="-128"/>
              </a:rPr>
              <a:t>4</a:t>
            </a:r>
            <a:r>
              <a:rPr lang="tr-TR" altLang="en-US" sz="1700" smtClean="0">
                <a:ea typeface="ＭＳ Ｐゴシック" panose="020B0600070205080204" pitchFamily="34" charset="-128"/>
              </a:rPr>
              <a:t>İstanbul Kültür Üniversitesi’</a:t>
            </a:r>
            <a:r>
              <a:rPr lang="tr-TR" altLang="ja-JP" sz="1700" smtClean="0">
                <a:ea typeface="ＭＳ Ｐゴシック" panose="020B0600070205080204" pitchFamily="34" charset="-128"/>
              </a:rPr>
              <a:t>nde 2011-2012 ders yılından itibaren uygulanmak üzere, ders planında Bologna sürecine uygun değişiklikler üzerinden çalışmalar sürmektedir. Tablodaki rakamlar 2011-2012 dönemine aittir. </a:t>
            </a:r>
          </a:p>
          <a:p>
            <a:pPr algn="just" eaLnBrk="1" hangingPunct="1"/>
            <a:r>
              <a:rPr lang="tr-TR" altLang="en-US" sz="2400" baseline="30000" smtClean="0">
                <a:solidFill>
                  <a:srgbClr val="0070C0"/>
                </a:solidFill>
                <a:ea typeface="ＭＳ Ｐゴシック" panose="020B0600070205080204" pitchFamily="34" charset="-128"/>
              </a:rPr>
              <a:t>5</a:t>
            </a:r>
            <a:r>
              <a:rPr lang="tr-TR" altLang="en-US" sz="1700" smtClean="0">
                <a:ea typeface="ＭＳ Ｐゴシック" panose="020B0600070205080204" pitchFamily="34" charset="-128"/>
              </a:rPr>
              <a:t>Maltepe Üniversitesi Senatosu’</a:t>
            </a:r>
            <a:r>
              <a:rPr lang="tr-TR" altLang="ja-JP" sz="1700" smtClean="0">
                <a:ea typeface="ＭＳ Ｐゴシック" panose="020B0600070205080204" pitchFamily="34" charset="-128"/>
              </a:rPr>
              <a:t>nda %25 seçimlik ders şartı; AKTS kredisi üzerinden değil ders sayısı üzerinden karşılanması şeklinde kararlaştırılmış olup daha önce 15 seçmeli ders x 4 AKTS= 60 AKTS olan durum, toplam 51 dersin %25’i olan seçimlik ders ve 26 AKTS olarak yeniden düzenlenmiştir</a:t>
            </a:r>
            <a:r>
              <a:rPr lang="tr-TR" altLang="ja-JP" sz="1700" smtClean="0">
                <a:solidFill>
                  <a:srgbClr val="800000"/>
                </a:solidFill>
                <a:ea typeface="ＭＳ Ｐゴシック" panose="020B0600070205080204" pitchFamily="34" charset="-128"/>
              </a:rPr>
              <a:t>. </a:t>
            </a:r>
          </a:p>
          <a:p>
            <a:pPr algn="just" eaLnBrk="1" hangingPunct="1"/>
            <a:r>
              <a:rPr lang="tr-TR" altLang="en-US" sz="2400" baseline="30000" smtClean="0">
                <a:solidFill>
                  <a:srgbClr val="0070C0"/>
                </a:solidFill>
                <a:ea typeface="ＭＳ Ｐゴシック" panose="020B0600070205080204" pitchFamily="34" charset="-128"/>
              </a:rPr>
              <a:t>6 </a:t>
            </a:r>
            <a:r>
              <a:rPr lang="tr-TR" altLang="en-US" sz="1700" smtClean="0">
                <a:ea typeface="ＭＳ Ｐゴシック" panose="020B0600070205080204" pitchFamily="34" charset="-128"/>
              </a:rPr>
              <a:t>Yeni Yüzyıl Üniversitesi’nde henüz seçimlik ders açılmadığından tam bir sayı verilememektedir.</a:t>
            </a:r>
            <a:endParaRPr lang="tr-TR" altLang="en-US" sz="1700" baseline="30000" smtClean="0">
              <a:solidFill>
                <a:srgbClr val="0070C0"/>
              </a:solidFill>
              <a:ea typeface="ＭＳ Ｐゴシック" panose="020B0600070205080204" pitchFamily="34" charset="-128"/>
            </a:endParaRPr>
          </a:p>
        </p:txBody>
      </p:sp>
      <p:sp>
        <p:nvSpPr>
          <p:cNvPr id="26627"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BF9974E4-20B3-4333-B146-DDEED7577BD6}" type="slidenum">
              <a:rPr lang="tr-TR" altLang="en-US">
                <a:solidFill>
                  <a:srgbClr val="898989"/>
                </a:solidFill>
              </a:rPr>
              <a:pPr eaLnBrk="1" hangingPunct="1"/>
              <a:t>27</a:t>
            </a:fld>
            <a:endParaRPr lang="tr-TR" altLang="en-US">
              <a:solidFill>
                <a:srgbClr val="898989"/>
              </a:solidFill>
            </a:endParaRPr>
          </a:p>
        </p:txBody>
      </p:sp>
      <p:sp>
        <p:nvSpPr>
          <p:cNvPr id="26628" name="Başlık 1"/>
          <p:cNvSpPr txBox="1">
            <a:spLocks/>
          </p:cNvSpPr>
          <p:nvPr/>
        </p:nvSpPr>
        <p:spPr bwMode="auto">
          <a:xfrm>
            <a:off x="250825" y="215900"/>
            <a:ext cx="85693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sz="3200"/>
              <a:t>EĞİTİM PROGRAMLARININ İNCELEMESİ</a:t>
            </a:r>
          </a:p>
          <a:p>
            <a:pPr algn="ctr" eaLnBrk="1" hangingPunct="1"/>
            <a:endParaRPr lang="tr-TR" altLang="en-US" sz="2000"/>
          </a:p>
        </p:txBody>
      </p:sp>
      <p:sp>
        <p:nvSpPr>
          <p:cNvPr id="26629"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ULUSAL YETERLİLİKLER ÇERÇEVESİ</a:t>
            </a:r>
            <a:endParaRPr lang="tr-TR" altLang="en-US" sz="2000" smtClean="0">
              <a:ea typeface="ＭＳ Ｐゴシック" panose="020B0600070205080204" pitchFamily="34" charset="-128"/>
            </a:endParaRPr>
          </a:p>
        </p:txBody>
      </p:sp>
      <p:sp>
        <p:nvSpPr>
          <p:cNvPr id="8195" name="İçerik Yer Tutucusu 2"/>
          <p:cNvSpPr>
            <a:spLocks noGrp="1"/>
          </p:cNvSpPr>
          <p:nvPr>
            <p:ph idx="1"/>
          </p:nvPr>
        </p:nvSpPr>
        <p:spPr/>
        <p:txBody>
          <a:bodyPr/>
          <a:lstStyle/>
          <a:p>
            <a:pPr eaLnBrk="1" hangingPunct="1"/>
            <a:r>
              <a:rPr lang="tr-TR" altLang="en-US" sz="2800" smtClean="0">
                <a:ea typeface="ＭＳ Ｐゴシック" panose="020B0600070205080204" pitchFamily="34" charset="-128"/>
              </a:rPr>
              <a:t>"Ulusal Yeterlilikler Çerçevesi" ülkelerin toplumsal, kültürel ve ekonomik gerçeklerine en yakın tanımları ve yaklaşımları içeren, ülkelerin yükseköğretim kurumları tarafından kabul gören ve uygulanabilen, ulusal ve uluslararası paydaşlarca tanınan ve ilişkilendirilebilen derecelerin verilebileceği bir sistemdir.</a:t>
            </a:r>
          </a:p>
          <a:p>
            <a:pPr eaLnBrk="1" hangingPunct="1"/>
            <a:endParaRPr lang="tr-TR" altLang="en-US" smtClean="0">
              <a:ea typeface="ＭＳ Ｐゴシック" panose="020B0600070205080204" pitchFamily="34" charset="-128"/>
            </a:endParaRPr>
          </a:p>
        </p:txBody>
      </p:sp>
      <p:sp>
        <p:nvSpPr>
          <p:cNvPr id="8196"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30C53205-9581-4BD0-9578-BBC566A64079}" type="slidenum">
              <a:rPr lang="tr-TR" altLang="en-US">
                <a:solidFill>
                  <a:srgbClr val="898989"/>
                </a:solidFill>
              </a:rPr>
              <a:pPr eaLnBrk="1" hangingPunct="1"/>
              <a:t>3</a:t>
            </a:fld>
            <a:endParaRPr lang="tr-TR" altLang="en-US">
              <a:solidFill>
                <a:srgbClr val="898989"/>
              </a:solidFill>
            </a:endParaRPr>
          </a:p>
        </p:txBody>
      </p:sp>
      <p:sp>
        <p:nvSpPr>
          <p:cNvPr id="8197"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a:xfrm>
            <a:off x="250825" y="215900"/>
            <a:ext cx="8569325" cy="692150"/>
          </a:xfrm>
        </p:spPr>
        <p:txBody>
          <a:bodyPr anchor="t"/>
          <a:lstStyle/>
          <a:p>
            <a:pPr eaLnBrk="1" hangingPunct="1"/>
            <a:r>
              <a:rPr lang="tr-TR" altLang="en-US" sz="2400" smtClean="0">
                <a:ea typeface="ＭＳ Ｐゴシック" panose="020B0600070205080204" pitchFamily="34" charset="-128"/>
              </a:rPr>
              <a:t>TYYÇ – TÜRKİYE YÜKSEKÖĞRETİM YETERLİLİKLER ÇERÇEVESİ</a:t>
            </a:r>
          </a:p>
        </p:txBody>
      </p:sp>
      <p:sp>
        <p:nvSpPr>
          <p:cNvPr id="9219" name="İçerik Yer Tutucusu 2"/>
          <p:cNvSpPr>
            <a:spLocks noGrp="1"/>
          </p:cNvSpPr>
          <p:nvPr>
            <p:ph idx="1"/>
          </p:nvPr>
        </p:nvSpPr>
        <p:spPr>
          <a:xfrm>
            <a:off x="107950" y="908050"/>
            <a:ext cx="9036050" cy="5400675"/>
          </a:xfrm>
        </p:spPr>
        <p:txBody>
          <a:bodyPr/>
          <a:lstStyle/>
          <a:p>
            <a:pPr eaLnBrk="1" hangingPunct="1">
              <a:lnSpc>
                <a:spcPct val="80000"/>
              </a:lnSpc>
            </a:pPr>
            <a:r>
              <a:rPr lang="tr-TR" altLang="en-US" sz="2000" smtClean="0">
                <a:ea typeface="ＭＳ Ｐゴシック" panose="020B0600070205080204" pitchFamily="34" charset="-128"/>
              </a:rPr>
              <a:t>Türkiye'de yükseköğretimde </a:t>
            </a:r>
            <a:r>
              <a:rPr lang="tr-TR" altLang="en-US" sz="2000" b="1" smtClean="0">
                <a:ea typeface="ＭＳ Ｐゴシック" panose="020B0600070205080204" pitchFamily="34" charset="-128"/>
              </a:rPr>
              <a:t>Ulusal Yeterlilikler Çerçevesi (UYÇ) </a:t>
            </a:r>
            <a:r>
              <a:rPr lang="tr-TR" altLang="en-US" sz="2000" smtClean="0">
                <a:ea typeface="ＭＳ Ｐゴシック" panose="020B0600070205080204" pitchFamily="34" charset="-128"/>
              </a:rPr>
              <a:t>oluşturulmasına yönelik ilk çalışmalar, Bologna Sürecinde 2005 yılında Bergen'de gerçekleştirilen Bakanlar Zirvesi sonrasında </a:t>
            </a:r>
            <a:r>
              <a:rPr lang="tr-TR" altLang="en-US" sz="2000" b="1" smtClean="0">
                <a:ea typeface="ＭＳ Ｐゴシック" panose="020B0600070205080204" pitchFamily="34" charset="-128"/>
              </a:rPr>
              <a:t>Yükseköğretim Kurulu (YOK</a:t>
            </a:r>
            <a:r>
              <a:rPr lang="tr-TR" altLang="en-US" sz="2000" smtClean="0">
                <a:ea typeface="ＭＳ Ｐゴシック" panose="020B0600070205080204" pitchFamily="34" charset="-128"/>
              </a:rPr>
              <a:t>) tarafından başlatılmıştır. </a:t>
            </a:r>
          </a:p>
          <a:p>
            <a:pPr eaLnBrk="1" hangingPunct="1">
              <a:lnSpc>
                <a:spcPct val="80000"/>
              </a:lnSpc>
            </a:pPr>
            <a:endParaRPr lang="tr-TR" altLang="en-US" sz="800" smtClean="0">
              <a:ea typeface="ＭＳ Ｐゴシック" panose="020B0600070205080204" pitchFamily="34" charset="-128"/>
            </a:endParaRPr>
          </a:p>
          <a:p>
            <a:pPr eaLnBrk="1" hangingPunct="1">
              <a:lnSpc>
                <a:spcPct val="80000"/>
              </a:lnSpc>
            </a:pPr>
            <a:r>
              <a:rPr lang="tr-TR" altLang="en-US" sz="2000" smtClean="0">
                <a:ea typeface="ＭＳ Ｐゴシック" panose="020B0600070205080204" pitchFamily="34" charset="-128"/>
              </a:rPr>
              <a:t>Yükseköğretim Kurulu tarafından 28.04.2006 tarih ve 2006/8 sayılı Yükseköğretim Kurulu Başkanlık Kararı ile kurulan ilk</a:t>
            </a:r>
            <a:r>
              <a:rPr lang="tr-TR" altLang="en-US" sz="2000" b="1" smtClean="0">
                <a:ea typeface="ＭＳ Ｐゴシック" panose="020B0600070205080204" pitchFamily="34" charset="-128"/>
              </a:rPr>
              <a:t> Yükseköğretim Yeterlilikler Komisyonu (YYK)</a:t>
            </a:r>
            <a:r>
              <a:rPr lang="tr-TR" altLang="en-US" sz="2000" smtClean="0">
                <a:ea typeface="ＭＳ Ｐゴシック" panose="020B0600070205080204" pitchFamily="34" charset="-128"/>
              </a:rPr>
              <a:t> üyeleri, Yükseköğretim Kurulu ve Yükseköğretim Kurumları temsilcilerinden oluşturulmuş, çalışmaları 04.02.2008 tarihine kadar sürmüştür. </a:t>
            </a:r>
          </a:p>
          <a:p>
            <a:pPr eaLnBrk="1" hangingPunct="1">
              <a:lnSpc>
                <a:spcPct val="80000"/>
              </a:lnSpc>
            </a:pPr>
            <a:endParaRPr lang="tr-TR" altLang="en-US" sz="800" smtClean="0">
              <a:ea typeface="ＭＳ Ｐゴシック" panose="020B0600070205080204" pitchFamily="34" charset="-128"/>
            </a:endParaRPr>
          </a:p>
          <a:p>
            <a:pPr eaLnBrk="1" hangingPunct="1">
              <a:lnSpc>
                <a:spcPct val="80000"/>
              </a:lnSpc>
            </a:pPr>
            <a:r>
              <a:rPr lang="tr-TR" altLang="en-US" sz="2000" b="1" smtClean="0">
                <a:ea typeface="ＭＳ Ｐゴシック" panose="020B0600070205080204" pitchFamily="34" charset="-128"/>
              </a:rPr>
              <a:t>Komisyon </a:t>
            </a:r>
            <a:r>
              <a:rPr lang="tr-TR" altLang="en-US" sz="2000" smtClean="0">
                <a:ea typeface="ＭＳ Ｐゴシック" panose="020B0600070205080204" pitchFamily="34" charset="-128"/>
              </a:rPr>
              <a:t>(28.04.2006-04.02.2008), Avrupa Yükseköğretim Alanı için Yeterlilikler Çerçevesi (QF-EHEA Qualifications Framework for European Higher Education Area) düzey tanımlayıcılarını kullanarak </a:t>
            </a:r>
            <a:r>
              <a:rPr lang="tr-TR" altLang="en-US" sz="2000" b="1" smtClean="0">
                <a:ea typeface="ＭＳ Ｐゴシック" panose="020B0600070205080204" pitchFamily="34" charset="-128"/>
              </a:rPr>
              <a:t>UYÇ'yi</a:t>
            </a:r>
            <a:r>
              <a:rPr lang="tr-TR" altLang="en-US" sz="2000" smtClean="0">
                <a:ea typeface="ＭＳ Ｐゴシック" panose="020B0600070205080204" pitchFamily="34" charset="-128"/>
              </a:rPr>
              <a:t> yükseköğretimin her düzeyi (önlisans, lisans, yüksek lisans ve doktora) sonunda asgari olarak kazanılması gereken bilgi, beceri ve yetkinliklere göre </a:t>
            </a:r>
            <a:r>
              <a:rPr lang="tr-TR" altLang="en-US" sz="2000" b="1" smtClean="0">
                <a:ea typeface="ＭＳ Ｐゴシック" panose="020B0600070205080204" pitchFamily="34" charset="-128"/>
              </a:rPr>
              <a:t>tanımlamıştır. </a:t>
            </a:r>
          </a:p>
          <a:p>
            <a:pPr eaLnBrk="1" hangingPunct="1">
              <a:lnSpc>
                <a:spcPct val="80000"/>
              </a:lnSpc>
            </a:pPr>
            <a:endParaRPr lang="tr-TR" altLang="en-US" sz="2000" b="1" smtClean="0">
              <a:ea typeface="ＭＳ Ｐゴシック" panose="020B0600070205080204" pitchFamily="34" charset="-128"/>
            </a:endParaRPr>
          </a:p>
          <a:p>
            <a:pPr eaLnBrk="1" hangingPunct="1">
              <a:lnSpc>
                <a:spcPct val="80000"/>
              </a:lnSpc>
              <a:buFont typeface="Arial" panose="020B0604020202020204" pitchFamily="34" charset="0"/>
              <a:buNone/>
            </a:pPr>
            <a:r>
              <a:rPr lang="tr-TR" altLang="en-US" sz="2000" b="1" u="sng" smtClean="0">
                <a:ea typeface="ＭＳ Ｐゴシック" panose="020B0600070205080204" pitchFamily="34" charset="-128"/>
              </a:rPr>
              <a:t>Çerçevenin yükseköğretim programları düzeyinde uygulanması</a:t>
            </a:r>
          </a:p>
          <a:p>
            <a:pPr eaLnBrk="1" hangingPunct="1">
              <a:lnSpc>
                <a:spcPct val="80000"/>
              </a:lnSpc>
            </a:pPr>
            <a:r>
              <a:rPr lang="tr-TR" altLang="en-US" sz="2000" smtClean="0">
                <a:ea typeface="ＭＳ Ｐゴシック" panose="020B0600070205080204" pitchFamily="34" charset="-128"/>
              </a:rPr>
              <a:t>Pilot düzeyde uygulama : Aralık 2010 </a:t>
            </a:r>
            <a:r>
              <a:rPr lang="tr-TR" altLang="en-US" sz="2000" b="1" smtClean="0">
                <a:solidFill>
                  <a:srgbClr val="C00000"/>
                </a:solidFill>
                <a:ea typeface="ＭＳ Ｐゴシック" panose="020B0600070205080204" pitchFamily="34" charset="-128"/>
              </a:rPr>
              <a:t>– Haziran 2011</a:t>
            </a:r>
          </a:p>
          <a:p>
            <a:pPr marL="400050" lvl="1" indent="0" eaLnBrk="1" hangingPunct="1">
              <a:lnSpc>
                <a:spcPct val="80000"/>
              </a:lnSpc>
              <a:buFont typeface="Arial" panose="020B0604020202020204" pitchFamily="34" charset="0"/>
              <a:buNone/>
            </a:pPr>
            <a:r>
              <a:rPr lang="tr-TR" altLang="en-US" sz="1800" smtClean="0">
                <a:ea typeface="ＭＳ Ｐゴシック" panose="020B0600070205080204" pitchFamily="34" charset="-128"/>
              </a:rPr>
              <a:t>Anadolu Üniversitesi; İzmir Ekonomi Üniversitesi; Karadeniz Teknik Üniversitesi; Sakarya Üniversitesi</a:t>
            </a:r>
          </a:p>
          <a:p>
            <a:pPr eaLnBrk="1" hangingPunct="1">
              <a:lnSpc>
                <a:spcPct val="80000"/>
              </a:lnSpc>
            </a:pPr>
            <a:r>
              <a:rPr lang="tr-TR" altLang="en-US" sz="2000" smtClean="0">
                <a:ea typeface="ＭＳ Ｐゴシック" panose="020B0600070205080204" pitchFamily="34" charset="-128"/>
              </a:rPr>
              <a:t> Tüm kurumlarda uygulama:  </a:t>
            </a:r>
            <a:r>
              <a:rPr lang="tr-TR" altLang="en-US" sz="2000" b="1" smtClean="0">
                <a:solidFill>
                  <a:srgbClr val="C00000"/>
                </a:solidFill>
                <a:ea typeface="ＭＳ Ｐゴシック" panose="020B0600070205080204" pitchFamily="34" charset="-128"/>
              </a:rPr>
              <a:t>Aralık 2012</a:t>
            </a:r>
          </a:p>
          <a:p>
            <a:pPr eaLnBrk="1" hangingPunct="1">
              <a:lnSpc>
                <a:spcPct val="80000"/>
              </a:lnSpc>
            </a:pPr>
            <a:endParaRPr lang="tr-TR" altLang="en-US" sz="2000" smtClean="0">
              <a:ea typeface="ＭＳ Ｐゴシック" panose="020B0600070205080204" pitchFamily="34" charset="-128"/>
            </a:endParaRPr>
          </a:p>
          <a:p>
            <a:pPr eaLnBrk="1" hangingPunct="1">
              <a:lnSpc>
                <a:spcPct val="80000"/>
              </a:lnSpc>
            </a:pPr>
            <a:endParaRPr lang="tr-TR" altLang="en-US" sz="2000" smtClean="0">
              <a:ea typeface="ＭＳ Ｐゴシック" panose="020B0600070205080204" pitchFamily="34" charset="-128"/>
            </a:endParaRPr>
          </a:p>
          <a:p>
            <a:pPr eaLnBrk="1" hangingPunct="1">
              <a:lnSpc>
                <a:spcPct val="80000"/>
              </a:lnSpc>
            </a:pPr>
            <a:endParaRPr lang="tr-TR" altLang="en-US" sz="2000" smtClean="0">
              <a:ea typeface="ＭＳ Ｐゴシック" panose="020B0600070205080204" pitchFamily="34" charset="-128"/>
            </a:endParaRPr>
          </a:p>
        </p:txBody>
      </p:sp>
      <p:sp>
        <p:nvSpPr>
          <p:cNvPr id="9220"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46BC876D-69E0-4ADE-AEE7-0945A309EBD4}" type="slidenum">
              <a:rPr lang="tr-TR" altLang="en-US">
                <a:solidFill>
                  <a:srgbClr val="898989"/>
                </a:solidFill>
              </a:rPr>
              <a:pPr eaLnBrk="1" hangingPunct="1"/>
              <a:t>4</a:t>
            </a:fld>
            <a:endParaRPr lang="tr-TR" altLang="en-US">
              <a:solidFill>
                <a:srgbClr val="898989"/>
              </a:solidFill>
            </a:endParaRPr>
          </a:p>
        </p:txBody>
      </p:sp>
      <p:sp>
        <p:nvSpPr>
          <p:cNvPr id="9221"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TYYÇ</a:t>
            </a:r>
            <a:r>
              <a:rPr lang="ja-JP" altLang="tr-TR" sz="3200" smtClean="0">
                <a:ea typeface="ＭＳ Ｐゴシック" panose="020B0600070205080204" pitchFamily="34" charset="-128"/>
              </a:rPr>
              <a:t>’</a:t>
            </a:r>
            <a:r>
              <a:rPr lang="tr-TR" altLang="ja-JP" sz="3200" smtClean="0">
                <a:ea typeface="ＭＳ Ｐゴシック" panose="020B0600070205080204" pitchFamily="34" charset="-128"/>
              </a:rPr>
              <a:t>DE YER ALAN DÜZEYLER</a:t>
            </a:r>
            <a:endParaRPr lang="tr-TR" altLang="en-US" sz="2000" smtClean="0">
              <a:ea typeface="ＭＳ Ｐゴシック" panose="020B0600070205080204" pitchFamily="34" charset="-128"/>
            </a:endParaRPr>
          </a:p>
        </p:txBody>
      </p:sp>
      <p:sp>
        <p:nvSpPr>
          <p:cNvPr id="10243" name="İçerik Yer Tutucusu 2"/>
          <p:cNvSpPr>
            <a:spLocks noGrp="1"/>
          </p:cNvSpPr>
          <p:nvPr>
            <p:ph idx="1"/>
          </p:nvPr>
        </p:nvSpPr>
        <p:spPr>
          <a:xfrm>
            <a:off x="15875" y="1268413"/>
            <a:ext cx="8229600" cy="820737"/>
          </a:xfrm>
        </p:spPr>
        <p:txBody>
          <a:bodyPr/>
          <a:lstStyle/>
          <a:p>
            <a:pPr eaLnBrk="1" hangingPunct="1">
              <a:lnSpc>
                <a:spcPct val="90000"/>
              </a:lnSpc>
            </a:pPr>
            <a:r>
              <a:rPr lang="tr-TR" altLang="en-US" sz="2400" smtClean="0">
                <a:ea typeface="ＭＳ Ｐゴシック" panose="020B0600070205080204" pitchFamily="34" charset="-128"/>
              </a:rPr>
              <a:t> Bir akademik eğitim-öğretim yılı 60 AKTS ve 1500-1800 saat iş yükü esas alınarak hesaplanmıştır (www.yok.gov.tr) </a:t>
            </a:r>
          </a:p>
        </p:txBody>
      </p:sp>
      <p:sp>
        <p:nvSpPr>
          <p:cNvPr id="10244"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81CE48CC-93C1-4B90-AEA8-A2C230D8055B}" type="slidenum">
              <a:rPr lang="tr-TR" altLang="en-US">
                <a:solidFill>
                  <a:srgbClr val="898989"/>
                </a:solidFill>
              </a:rPr>
              <a:pPr eaLnBrk="1" hangingPunct="1"/>
              <a:t>5</a:t>
            </a:fld>
            <a:endParaRPr lang="tr-TR" altLang="en-US">
              <a:solidFill>
                <a:srgbClr val="898989"/>
              </a:solidFill>
            </a:endParaRPr>
          </a:p>
        </p:txBody>
      </p:sp>
      <p:graphicFrame>
        <p:nvGraphicFramePr>
          <p:cNvPr id="7" name="Tablo 6"/>
          <p:cNvGraphicFramePr>
            <a:graphicFrameLocks noGrp="1"/>
          </p:cNvGraphicFramePr>
          <p:nvPr/>
        </p:nvGraphicFramePr>
        <p:xfrm>
          <a:off x="323850" y="2205038"/>
          <a:ext cx="8569325" cy="3889375"/>
        </p:xfrm>
        <a:graphic>
          <a:graphicData uri="http://schemas.openxmlformats.org/drawingml/2006/table">
            <a:tbl>
              <a:tblPr/>
              <a:tblGrid>
                <a:gridCol w="2447925">
                  <a:extLst>
                    <a:ext uri="{9D8B030D-6E8A-4147-A177-3AD203B41FA5}">
                      <a16:colId xmlns:a16="http://schemas.microsoft.com/office/drawing/2014/main" val="20000"/>
                    </a:ext>
                  </a:extLst>
                </a:gridCol>
                <a:gridCol w="1296988">
                  <a:extLst>
                    <a:ext uri="{9D8B030D-6E8A-4147-A177-3AD203B41FA5}">
                      <a16:colId xmlns:a16="http://schemas.microsoft.com/office/drawing/2014/main" val="20001"/>
                    </a:ext>
                  </a:extLst>
                </a:gridCol>
                <a:gridCol w="2016125">
                  <a:extLst>
                    <a:ext uri="{9D8B030D-6E8A-4147-A177-3AD203B41FA5}">
                      <a16:colId xmlns:a16="http://schemas.microsoft.com/office/drawing/2014/main" val="20002"/>
                    </a:ext>
                  </a:extLst>
                </a:gridCol>
                <a:gridCol w="2808287">
                  <a:extLst>
                    <a:ext uri="{9D8B030D-6E8A-4147-A177-3AD203B41FA5}">
                      <a16:colId xmlns:a16="http://schemas.microsoft.com/office/drawing/2014/main" val="20003"/>
                    </a:ext>
                  </a:extLst>
                </a:gridCol>
              </a:tblGrid>
              <a:tr h="1047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ea typeface="ＭＳ Ｐゴシック" charset="-128"/>
                        </a:rPr>
                        <a:t> </a:t>
                      </a:r>
                      <a:endParaRPr kumimoji="0" lang="tr-TR" sz="2000" b="0" i="0" u="none" strike="noStrike" cap="none" normalizeH="0" baseline="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ea typeface="ＭＳ Ｐゴシック" charset="-128"/>
                        </a:rPr>
                        <a:t>TYYÇ DÜZEYLERİ</a:t>
                      </a:r>
                      <a:endParaRPr kumimoji="0" lang="tr-TR" sz="20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ea typeface="ＭＳ Ｐゴシック" charset="-128"/>
                        </a:rPr>
                        <a:t>SÜRE</a:t>
                      </a:r>
                      <a:r>
                        <a:rPr kumimoji="0" lang="tr-TR" sz="2000" b="0" i="0" u="none" strike="noStrike" cap="none" normalizeH="0" baseline="0" smtClean="0">
                          <a:ln>
                            <a:noFill/>
                          </a:ln>
                          <a:solidFill>
                            <a:schemeClr val="tx1"/>
                          </a:solidFill>
                          <a:effectLst/>
                          <a:latin typeface="Calibri" pitchFamily="34" charset="0"/>
                          <a:ea typeface="ＭＳ Ｐゴシック" charset="-128"/>
                        </a:rPr>
                        <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(Yıl)</a:t>
                      </a:r>
                      <a:endParaRPr kumimoji="0" lang="tr-TR" sz="20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ea typeface="ＭＳ Ｐゴシック" charset="-128"/>
                        </a:rPr>
                        <a:t>TOPLAM AKTS KREDİSİ</a:t>
                      </a:r>
                      <a:r>
                        <a:rPr kumimoji="0" lang="tr-TR" sz="2000" b="0" i="0" u="none" strike="noStrike" cap="none" normalizeH="0" baseline="0" smtClean="0">
                          <a:ln>
                            <a:noFill/>
                          </a:ln>
                          <a:solidFill>
                            <a:schemeClr val="tx1"/>
                          </a:solidFill>
                          <a:effectLst/>
                          <a:latin typeface="Calibri" pitchFamily="34" charset="0"/>
                          <a:ea typeface="ＭＳ Ｐゴシック" charset="-128"/>
                        </a:rPr>
                        <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(Yıl x 60 AKTS)</a:t>
                      </a:r>
                      <a:endParaRPr kumimoji="0" lang="tr-TR" sz="20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ea typeface="ＭＳ Ｐゴシック" charset="-128"/>
                        </a:rPr>
                        <a:t>TOPLAM ÖĞRENCİ ÇALIŞMA YÜKÜ (Saat)</a:t>
                      </a:r>
                      <a:r>
                        <a:rPr kumimoji="0" lang="tr-TR" sz="2000" b="0" i="0" u="none" strike="noStrike" cap="none" normalizeH="0" baseline="0" smtClean="0">
                          <a:ln>
                            <a:noFill/>
                          </a:ln>
                          <a:solidFill>
                            <a:schemeClr val="tx1"/>
                          </a:solidFill>
                          <a:effectLst/>
                          <a:latin typeface="Calibri" pitchFamily="34" charset="0"/>
                          <a:ea typeface="ＭＳ Ｐゴシック" charset="-128"/>
                        </a:rPr>
                        <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(1 AKTS= 25- 30 saat)</a:t>
                      </a:r>
                      <a:endParaRPr kumimoji="0" lang="tr-TR" sz="20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0"/>
                  </a:ext>
                </a:extLst>
              </a:tr>
              <a:tr h="711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8. DÜZEY</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(DOKTORA)</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3 - 4</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180 - 240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4.500 - 5.400</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0" i="0" u="none" strike="noStrike" cap="none" normalizeH="0" baseline="0" smtClean="0">
                          <a:ln>
                            <a:noFill/>
                          </a:ln>
                          <a:solidFill>
                            <a:schemeClr val="tx1"/>
                          </a:solidFill>
                          <a:effectLst/>
                          <a:latin typeface="Calibri" pitchFamily="34" charset="0"/>
                          <a:ea typeface="ＭＳ Ｐゴシック" charset="-128"/>
                        </a:rPr>
                        <a:t>6000 - 7.200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733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7. DÜZEY</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(YÜKSEK LİSANS)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1,5 - 2</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90 - 120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2.250 - 2.700</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0" i="0" u="none" strike="noStrike" cap="none" normalizeH="0" baseline="0" smtClean="0">
                          <a:ln>
                            <a:noFill/>
                          </a:ln>
                          <a:solidFill>
                            <a:schemeClr val="tx1"/>
                          </a:solidFill>
                          <a:effectLst/>
                          <a:latin typeface="Calibri" pitchFamily="34" charset="0"/>
                          <a:ea typeface="ＭＳ Ｐゴシック" charset="-128"/>
                        </a:rPr>
                        <a:t>3.000 - 3.600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698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6. DÜZEY</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(LİSANS)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4</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240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6.000 - 7.200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r h="698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5. DÜZEY</a:t>
                      </a:r>
                      <a:br>
                        <a:rPr kumimoji="0" lang="tr-TR" sz="2000" b="0" i="0" u="none" strike="noStrike" cap="none" normalizeH="0" baseline="0" smtClean="0">
                          <a:ln>
                            <a:noFill/>
                          </a:ln>
                          <a:solidFill>
                            <a:schemeClr val="tx1"/>
                          </a:solidFill>
                          <a:effectLst/>
                          <a:latin typeface="Calibri" pitchFamily="34" charset="0"/>
                          <a:ea typeface="ＭＳ Ｐゴシック" charset="-128"/>
                        </a:rPr>
                      </a:br>
                      <a:r>
                        <a:rPr kumimoji="0" lang="tr-TR" sz="2000" b="1" i="0" u="none" strike="noStrike" cap="none" normalizeH="0" baseline="0" smtClean="0">
                          <a:ln>
                            <a:noFill/>
                          </a:ln>
                          <a:solidFill>
                            <a:schemeClr val="tx1"/>
                          </a:solidFill>
                          <a:effectLst/>
                          <a:latin typeface="Calibri" pitchFamily="34" charset="0"/>
                          <a:ea typeface="ＭＳ Ｐゴシック" charset="-128"/>
                        </a:rPr>
                        <a:t>(ÖN LİSANS)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2</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120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ea typeface="ＭＳ Ｐゴシック" charset="-128"/>
                        </a:rPr>
                        <a:t>3.000 - 3.600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4"/>
                  </a:ext>
                </a:extLst>
              </a:tr>
            </a:tbl>
          </a:graphicData>
        </a:graphic>
      </p:graphicFrame>
      <p:sp>
        <p:nvSpPr>
          <p:cNvPr id="10277"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a:xfrm>
            <a:off x="250825" y="215900"/>
            <a:ext cx="8569325" cy="692150"/>
          </a:xfrm>
        </p:spPr>
        <p:txBody>
          <a:bodyPr anchor="t"/>
          <a:lstStyle/>
          <a:p>
            <a:pPr eaLnBrk="1" hangingPunct="1"/>
            <a:r>
              <a:rPr lang="tr-TR" altLang="en-US" sz="3200" smtClean="0">
                <a:ea typeface="ＭＳ Ｐゴシック" panose="020B0600070205080204" pitchFamily="34" charset="-128"/>
              </a:rPr>
              <a:t>MOBBİG Mimarlık Eğitimi Komisyonu </a:t>
            </a:r>
            <a:endParaRPr lang="tr-TR" altLang="en-US" sz="2000" smtClean="0">
              <a:ea typeface="ＭＳ Ｐゴシック" panose="020B0600070205080204" pitchFamily="34" charset="-128"/>
            </a:endParaRPr>
          </a:p>
        </p:txBody>
      </p:sp>
      <p:sp>
        <p:nvSpPr>
          <p:cNvPr id="11267" name="İçerik Yer Tutucusu 2"/>
          <p:cNvSpPr>
            <a:spLocks noGrp="1"/>
          </p:cNvSpPr>
          <p:nvPr>
            <p:ph idx="1"/>
          </p:nvPr>
        </p:nvSpPr>
        <p:spPr>
          <a:xfrm>
            <a:off x="457200" y="836613"/>
            <a:ext cx="8229600" cy="5289550"/>
          </a:xfrm>
        </p:spPr>
        <p:txBody>
          <a:bodyPr/>
          <a:lstStyle/>
          <a:p>
            <a:pPr eaLnBrk="1" hangingPunct="1"/>
            <a:endParaRPr lang="tr-TR" altLang="en-US" smtClean="0">
              <a:ea typeface="ＭＳ Ｐゴシック" panose="020B0600070205080204" pitchFamily="34" charset="-128"/>
            </a:endParaRPr>
          </a:p>
          <a:p>
            <a:pPr eaLnBrk="1" hangingPunct="1"/>
            <a:r>
              <a:rPr lang="tr-TR" altLang="en-US" sz="2400" smtClean="0">
                <a:ea typeface="ＭＳ Ｐゴシック" panose="020B0600070205080204" pitchFamily="34" charset="-128"/>
              </a:rPr>
              <a:t>Rengin Ünver </a:t>
            </a:r>
            <a:r>
              <a:rPr lang="tr-TR" altLang="en-US" sz="2000" smtClean="0">
                <a:ea typeface="ＭＳ Ｐゴシック" panose="020B0600070205080204" pitchFamily="34" charset="-128"/>
              </a:rPr>
              <a:t>(Yıldız Teknik Üniversitesi)</a:t>
            </a:r>
          </a:p>
          <a:p>
            <a:pPr eaLnBrk="1" hangingPunct="1"/>
            <a:r>
              <a:rPr lang="tr-TR" altLang="en-US" sz="2400" smtClean="0">
                <a:ea typeface="ＭＳ Ｐゴシック" panose="020B0600070205080204" pitchFamily="34" charset="-128"/>
              </a:rPr>
              <a:t>Eti Akyüz Levi </a:t>
            </a:r>
            <a:r>
              <a:rPr lang="tr-TR" altLang="en-US" sz="2000" smtClean="0">
                <a:ea typeface="ＭＳ Ｐゴシック" panose="020B0600070205080204" pitchFamily="34" charset="-128"/>
              </a:rPr>
              <a:t>(Dokuz Eylül Üniversitesi)</a:t>
            </a:r>
          </a:p>
          <a:p>
            <a:pPr eaLnBrk="1" hangingPunct="1"/>
            <a:r>
              <a:rPr lang="tr-TR" altLang="en-US" sz="2400" smtClean="0">
                <a:ea typeface="ＭＳ Ｐゴシック" panose="020B0600070205080204" pitchFamily="34" charset="-128"/>
              </a:rPr>
              <a:t>Gülen Çağdaş </a:t>
            </a:r>
            <a:r>
              <a:rPr lang="tr-TR" altLang="en-US" sz="2000" smtClean="0">
                <a:ea typeface="ＭＳ Ｐゴシック" panose="020B0600070205080204" pitchFamily="34" charset="-128"/>
              </a:rPr>
              <a:t>(İstanbul Teknik Üniversitesi)</a:t>
            </a:r>
          </a:p>
          <a:p>
            <a:pPr eaLnBrk="1" hangingPunct="1"/>
            <a:r>
              <a:rPr lang="tr-TR" altLang="en-US" sz="2400" smtClean="0">
                <a:ea typeface="ＭＳ Ｐゴシック" panose="020B0600070205080204" pitchFamily="34" charset="-128"/>
              </a:rPr>
              <a:t>Neslihan Dostoğlu </a:t>
            </a:r>
            <a:r>
              <a:rPr lang="tr-TR" altLang="en-US" sz="2000" smtClean="0">
                <a:ea typeface="ＭＳ Ｐゴシック" panose="020B0600070205080204" pitchFamily="34" charset="-128"/>
              </a:rPr>
              <a:t>(İstanbul Kültür Üniversitesi)</a:t>
            </a:r>
          </a:p>
          <a:p>
            <a:pPr eaLnBrk="1" hangingPunct="1"/>
            <a:r>
              <a:rPr lang="tr-TR" altLang="en-US" sz="2400" smtClean="0">
                <a:ea typeface="ＭＳ Ｐゴシック" panose="020B0600070205080204" pitchFamily="34" charset="-128"/>
              </a:rPr>
              <a:t>Demet Irklı Eryıldız </a:t>
            </a:r>
            <a:r>
              <a:rPr lang="tr-TR" altLang="en-US" sz="2000" smtClean="0">
                <a:ea typeface="ＭＳ Ｐゴシック" panose="020B0600070205080204" pitchFamily="34" charset="-128"/>
              </a:rPr>
              <a:t>(Maltepe Üniversitesi)</a:t>
            </a:r>
          </a:p>
          <a:p>
            <a:pPr eaLnBrk="1" hangingPunct="1"/>
            <a:r>
              <a:rPr lang="tr-TR" altLang="en-US" sz="2400" smtClean="0">
                <a:ea typeface="ＭＳ Ｐゴシック" panose="020B0600070205080204" pitchFamily="34" charset="-128"/>
              </a:rPr>
              <a:t>Mehmet Şener Küçükdoğu </a:t>
            </a:r>
            <a:r>
              <a:rPr lang="tr-TR" altLang="en-US" sz="2000" smtClean="0">
                <a:ea typeface="ＭＳ Ｐゴシック" panose="020B0600070205080204" pitchFamily="34" charset="-128"/>
              </a:rPr>
              <a:t>(İstanbul Kültür Üniversitesi)</a:t>
            </a:r>
          </a:p>
          <a:p>
            <a:pPr eaLnBrk="1" hangingPunct="1"/>
            <a:r>
              <a:rPr lang="tr-TR" altLang="en-US" sz="2400" smtClean="0">
                <a:ea typeface="ＭＳ Ｐゴシック" panose="020B0600070205080204" pitchFamily="34" charset="-128"/>
              </a:rPr>
              <a:t>Çetin Türkçü </a:t>
            </a:r>
            <a:r>
              <a:rPr lang="tr-TR" altLang="en-US" sz="2000" smtClean="0">
                <a:ea typeface="ＭＳ Ｐゴシック" panose="020B0600070205080204" pitchFamily="34" charset="-128"/>
              </a:rPr>
              <a:t>(İzmir Üniversitesi)</a:t>
            </a:r>
          </a:p>
          <a:p>
            <a:pPr eaLnBrk="1" hangingPunct="1"/>
            <a:endParaRPr lang="tr-TR" altLang="en-US" sz="2000" smtClean="0">
              <a:ea typeface="ＭＳ Ｐゴシック" panose="020B0600070205080204" pitchFamily="34" charset="-128"/>
            </a:endParaRPr>
          </a:p>
          <a:p>
            <a:pPr eaLnBrk="1" hangingPunct="1"/>
            <a:r>
              <a:rPr lang="tr-TR" altLang="en-US" sz="2400" smtClean="0">
                <a:ea typeface="ＭＳ Ｐゴシック" panose="020B0600070205080204" pitchFamily="34" charset="-128"/>
              </a:rPr>
              <a:t>Raportör: M. Tolga Akbulut </a:t>
            </a:r>
            <a:r>
              <a:rPr lang="tr-TR" altLang="en-US" sz="2000" smtClean="0">
                <a:ea typeface="ＭＳ Ｐゴシック" panose="020B0600070205080204" pitchFamily="34" charset="-128"/>
              </a:rPr>
              <a:t>(Yıldız Teknik Üniversitesi)</a:t>
            </a:r>
          </a:p>
          <a:p>
            <a:pPr eaLnBrk="1" hangingPunct="1"/>
            <a:endParaRPr lang="tr-TR" altLang="en-US" sz="2000" smtClean="0">
              <a:ea typeface="ＭＳ Ｐゴシック" panose="020B0600070205080204" pitchFamily="34" charset="-128"/>
            </a:endParaRPr>
          </a:p>
          <a:p>
            <a:pPr eaLnBrk="1" hangingPunct="1">
              <a:buFont typeface="Arial" panose="020B0604020202020204" pitchFamily="34" charset="0"/>
              <a:buNone/>
            </a:pPr>
            <a:endParaRPr lang="tr-TR" altLang="en-US" smtClean="0">
              <a:ea typeface="ＭＳ Ｐゴシック" panose="020B0600070205080204" pitchFamily="34" charset="-128"/>
            </a:endParaRPr>
          </a:p>
        </p:txBody>
      </p:sp>
      <p:sp>
        <p:nvSpPr>
          <p:cNvPr id="11268"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
        <p:nvSpPr>
          <p:cNvPr id="11269"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693D4EE1-29C2-48E7-84E9-0A0772AD393D}" type="slidenum">
              <a:rPr lang="tr-TR" altLang="en-US">
                <a:solidFill>
                  <a:srgbClr val="898989"/>
                </a:solidFill>
              </a:rPr>
              <a:pPr eaLnBrk="1" hangingPunct="1"/>
              <a:t>6</a:t>
            </a:fld>
            <a:endParaRPr lang="tr-TR" altLang="en-US">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a:xfrm>
            <a:off x="250825" y="215900"/>
            <a:ext cx="8569325" cy="1125538"/>
          </a:xfrm>
        </p:spPr>
        <p:txBody>
          <a:bodyPr anchor="t"/>
          <a:lstStyle/>
          <a:p>
            <a:pPr eaLnBrk="1" hangingPunct="1"/>
            <a:r>
              <a:rPr lang="tr-TR" altLang="en-US" sz="3200" smtClean="0">
                <a:ea typeface="ＭＳ Ｐゴシック" panose="020B0600070205080204" pitchFamily="34" charset="-128"/>
              </a:rPr>
              <a:t>Mimarlık ve Eğitim Kurultayı VI</a:t>
            </a:r>
            <a:br>
              <a:rPr lang="tr-TR" altLang="en-US" sz="3200" smtClean="0">
                <a:ea typeface="ＭＳ Ｐゴシック" panose="020B0600070205080204" pitchFamily="34" charset="-128"/>
              </a:rPr>
            </a:br>
            <a:r>
              <a:rPr lang="tr-TR" altLang="en-US" sz="3000" smtClean="0">
                <a:ea typeface="ＭＳ Ｐゴシック" panose="020B0600070205080204" pitchFamily="34" charset="-128"/>
              </a:rPr>
              <a:t>Mimarlık Lisans ve Lisansüstü Eğitimi Çalışma Grubu</a:t>
            </a:r>
          </a:p>
        </p:txBody>
      </p:sp>
      <p:sp>
        <p:nvSpPr>
          <p:cNvPr id="12291" name="İçerik Yer Tutucusu 2"/>
          <p:cNvSpPr>
            <a:spLocks noGrp="1"/>
          </p:cNvSpPr>
          <p:nvPr>
            <p:ph idx="1"/>
          </p:nvPr>
        </p:nvSpPr>
        <p:spPr>
          <a:xfrm>
            <a:off x="457200" y="836613"/>
            <a:ext cx="8229600" cy="5472112"/>
          </a:xfrm>
        </p:spPr>
        <p:txBody>
          <a:bodyPr/>
          <a:lstStyle/>
          <a:p>
            <a:pPr eaLnBrk="1" hangingPunct="1"/>
            <a:endParaRPr lang="tr-TR" altLang="en-US" smtClean="0">
              <a:ea typeface="ＭＳ Ｐゴシック" panose="020B0600070205080204" pitchFamily="34" charset="-128"/>
            </a:endParaRPr>
          </a:p>
          <a:p>
            <a:pPr eaLnBrk="1" hangingPunct="1"/>
            <a:r>
              <a:rPr lang="tr-TR" altLang="en-US" sz="2400" smtClean="0">
                <a:ea typeface="ＭＳ Ｐゴシック" panose="020B0600070205080204" pitchFamily="34" charset="-128"/>
              </a:rPr>
              <a:t>Rengin Ünver (Yürütücü)</a:t>
            </a:r>
          </a:p>
          <a:p>
            <a:pPr eaLnBrk="1" hangingPunct="1"/>
            <a:r>
              <a:rPr lang="tr-TR" altLang="en-US" sz="2400" smtClean="0">
                <a:ea typeface="ＭＳ Ｐゴシック" panose="020B0600070205080204" pitchFamily="34" charset="-128"/>
              </a:rPr>
              <a:t>Gülen Çağdaş </a:t>
            </a:r>
          </a:p>
          <a:p>
            <a:pPr eaLnBrk="1" hangingPunct="1"/>
            <a:r>
              <a:rPr lang="tr-TR" altLang="en-US" sz="2400" smtClean="0">
                <a:ea typeface="ＭＳ Ｐゴシック" panose="020B0600070205080204" pitchFamily="34" charset="-128"/>
              </a:rPr>
              <a:t>Neslihan Dostoğlu</a:t>
            </a:r>
          </a:p>
          <a:p>
            <a:pPr eaLnBrk="1" hangingPunct="1"/>
            <a:r>
              <a:rPr lang="tr-TR" altLang="en-US" sz="2400" smtClean="0">
                <a:ea typeface="ＭＳ Ｐゴシック" panose="020B0600070205080204" pitchFamily="34" charset="-128"/>
              </a:rPr>
              <a:t>Çiğdem Polatoğlu</a:t>
            </a:r>
          </a:p>
          <a:p>
            <a:pPr eaLnBrk="1" hangingPunct="1"/>
            <a:r>
              <a:rPr lang="tr-TR" altLang="en-US" sz="2400" smtClean="0">
                <a:ea typeface="ＭＳ Ｐゴシック" panose="020B0600070205080204" pitchFamily="34" charset="-128"/>
              </a:rPr>
              <a:t>Emel Aközer</a:t>
            </a:r>
          </a:p>
          <a:p>
            <a:pPr eaLnBrk="1" hangingPunct="1"/>
            <a:r>
              <a:rPr lang="tr-TR" altLang="en-US" sz="2400" smtClean="0">
                <a:ea typeface="ＭＳ Ｐゴシック" panose="020B0600070205080204" pitchFamily="34" charset="-128"/>
              </a:rPr>
              <a:t>Özlem E. Erkarslan</a:t>
            </a:r>
          </a:p>
          <a:p>
            <a:pPr eaLnBrk="1" hangingPunct="1"/>
            <a:r>
              <a:rPr lang="tr-TR" altLang="en-US" sz="2400" smtClean="0">
                <a:ea typeface="ＭＳ Ｐゴシック" panose="020B0600070205080204" pitchFamily="34" charset="-128"/>
              </a:rPr>
              <a:t>Tolga Akbulut</a:t>
            </a:r>
          </a:p>
          <a:p>
            <a:pPr eaLnBrk="1" hangingPunct="1"/>
            <a:r>
              <a:rPr lang="tr-TR" altLang="en-US" sz="2400" smtClean="0">
                <a:ea typeface="ＭＳ Ｐゴシック" panose="020B0600070205080204" pitchFamily="34" charset="-128"/>
              </a:rPr>
              <a:t>Dürnev Atılgan</a:t>
            </a:r>
          </a:p>
          <a:p>
            <a:pPr eaLnBrk="1" hangingPunct="1"/>
            <a:r>
              <a:rPr lang="tr-TR" altLang="en-US" sz="2400" smtClean="0">
                <a:ea typeface="ＭＳ Ｐゴシック" panose="020B0600070205080204" pitchFamily="34" charset="-128"/>
              </a:rPr>
              <a:t>Volkan Gür</a:t>
            </a:r>
          </a:p>
          <a:p>
            <a:pPr eaLnBrk="1" hangingPunct="1"/>
            <a:r>
              <a:rPr lang="tr-TR" altLang="en-US" sz="2400" smtClean="0">
                <a:ea typeface="ＭＳ Ｐゴシック" panose="020B0600070205080204" pitchFamily="34" charset="-128"/>
              </a:rPr>
              <a:t>Çiğdem Canbay Türkyılmaz</a:t>
            </a:r>
          </a:p>
          <a:p>
            <a:pPr eaLnBrk="1" hangingPunct="1"/>
            <a:r>
              <a:rPr lang="tr-TR" altLang="en-US" sz="2400" smtClean="0">
                <a:ea typeface="ＭＳ Ｐゴシック" panose="020B0600070205080204" pitchFamily="34" charset="-128"/>
              </a:rPr>
              <a:t>İlker Ertuğrul</a:t>
            </a:r>
          </a:p>
        </p:txBody>
      </p:sp>
      <p:sp>
        <p:nvSpPr>
          <p:cNvPr id="12292"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8C6DCF40-0DAE-4C63-80C6-4A0FECD1A6AE}" type="slidenum">
              <a:rPr lang="tr-TR" altLang="en-US">
                <a:solidFill>
                  <a:srgbClr val="898989"/>
                </a:solidFill>
              </a:rPr>
              <a:pPr eaLnBrk="1" hangingPunct="1"/>
              <a:t>7</a:t>
            </a:fld>
            <a:endParaRPr lang="tr-TR" altLang="en-US">
              <a:solidFill>
                <a:srgbClr val="898989"/>
              </a:solidFill>
            </a:endParaRPr>
          </a:p>
        </p:txBody>
      </p:sp>
      <p:sp>
        <p:nvSpPr>
          <p:cNvPr id="12293"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nchor="t"/>
          <a:lstStyle/>
          <a:p>
            <a:pPr eaLnBrk="1" hangingPunct="1"/>
            <a:r>
              <a:rPr lang="tr-TR" altLang="en-US" sz="3200" smtClean="0">
                <a:ea typeface="ＭＳ Ｐゴシック" panose="020B0600070205080204" pitchFamily="34" charset="-128"/>
              </a:rPr>
              <a:t>MOBBİG Mimarlık Eğitimi Komisyonu</a:t>
            </a:r>
            <a:endParaRPr lang="tr-TR" altLang="en-US" sz="2000" smtClean="0">
              <a:ea typeface="ＭＳ Ｐゴシック" panose="020B0600070205080204" pitchFamily="34" charset="-128"/>
            </a:endParaRPr>
          </a:p>
        </p:txBody>
      </p:sp>
      <p:sp>
        <p:nvSpPr>
          <p:cNvPr id="13315" name="Text Placeholder 1"/>
          <p:cNvSpPr>
            <a:spLocks noGrp="1"/>
          </p:cNvSpPr>
          <p:nvPr>
            <p:ph type="body" idx="1"/>
          </p:nvPr>
        </p:nvSpPr>
        <p:spPr/>
        <p:txBody>
          <a:bodyPr/>
          <a:lstStyle/>
          <a:p>
            <a:r>
              <a:rPr lang="tr-TR" altLang="en-US" smtClean="0">
                <a:ea typeface="ＭＳ Ｐゴシック" panose="020B0600070205080204" pitchFamily="34" charset="-128"/>
              </a:rPr>
              <a:t>MOBBİG Mimarlık Eğitimi Komisyonu Toplantıları</a:t>
            </a:r>
            <a:endParaRPr lang="en-US" altLang="en-US" smtClean="0">
              <a:ea typeface="ＭＳ Ｐゴシック" panose="020B0600070205080204" pitchFamily="34" charset="-128"/>
            </a:endParaRPr>
          </a:p>
        </p:txBody>
      </p:sp>
      <p:sp>
        <p:nvSpPr>
          <p:cNvPr id="13316" name="İçerik Yer Tutucusu 2"/>
          <p:cNvSpPr>
            <a:spLocks noGrp="1"/>
          </p:cNvSpPr>
          <p:nvPr>
            <p:ph sz="half" idx="2"/>
          </p:nvPr>
        </p:nvSpPr>
        <p:spPr/>
        <p:txBody>
          <a:bodyPr/>
          <a:lstStyle/>
          <a:p>
            <a:pPr eaLnBrk="1" hangingPunct="1"/>
            <a:endParaRPr lang="tr-TR" altLang="en-US" smtClean="0">
              <a:ea typeface="ＭＳ Ｐゴシック" panose="020B0600070205080204" pitchFamily="34" charset="-128"/>
            </a:endParaRPr>
          </a:p>
          <a:p>
            <a:pPr eaLnBrk="1" hangingPunct="1"/>
            <a:r>
              <a:rPr lang="tr-TR" altLang="en-US" sz="2200" smtClean="0">
                <a:ea typeface="ＭＳ Ｐゴシック" panose="020B0600070205080204" pitchFamily="34" charset="-128"/>
              </a:rPr>
              <a:t>1 Temmuz 2011 İstanbul Teknik Üniversitesi</a:t>
            </a:r>
          </a:p>
          <a:p>
            <a:pPr eaLnBrk="1" hangingPunct="1"/>
            <a:r>
              <a:rPr lang="tr-TR" altLang="en-US" sz="2200" smtClean="0">
                <a:ea typeface="ＭＳ Ｐゴシック" panose="020B0600070205080204" pitchFamily="34" charset="-128"/>
              </a:rPr>
              <a:t>26 Temmuz 2011 İstanbul Teknik Üniversitesi</a:t>
            </a:r>
          </a:p>
          <a:p>
            <a:pPr eaLnBrk="1" hangingPunct="1"/>
            <a:r>
              <a:rPr lang="tr-TR" altLang="en-US" sz="2200" smtClean="0">
                <a:ea typeface="ＭＳ Ｐゴシック" panose="020B0600070205080204" pitchFamily="34" charset="-128"/>
              </a:rPr>
              <a:t>13 Eylül 2011 Mimarlar Odası İstanbul Şubesi - Karaköy</a:t>
            </a:r>
          </a:p>
          <a:p>
            <a:pPr eaLnBrk="1" hangingPunct="1">
              <a:buFont typeface="Arial" panose="020B0604020202020204" pitchFamily="34" charset="0"/>
              <a:buNone/>
            </a:pPr>
            <a:endParaRPr lang="tr-TR" altLang="en-US" smtClean="0">
              <a:ea typeface="ＭＳ Ｐゴシック" panose="020B0600070205080204" pitchFamily="34" charset="-128"/>
            </a:endParaRPr>
          </a:p>
        </p:txBody>
      </p:sp>
      <p:sp>
        <p:nvSpPr>
          <p:cNvPr id="13317" name="Text Placeholder 3"/>
          <p:cNvSpPr>
            <a:spLocks noGrp="1"/>
          </p:cNvSpPr>
          <p:nvPr>
            <p:ph type="body" sz="quarter" idx="3"/>
          </p:nvPr>
        </p:nvSpPr>
        <p:spPr/>
        <p:txBody>
          <a:bodyPr/>
          <a:lstStyle/>
          <a:p>
            <a:r>
              <a:rPr lang="en-US" altLang="en-US" smtClean="0">
                <a:ea typeface="ＭＳ Ｐゴシック" panose="020B0600070205080204" pitchFamily="34" charset="-128"/>
              </a:rPr>
              <a:t>MİMARLIK EĞİTİM KURULTAYI VI – TYYÇ Komisyonu Toplantıları</a:t>
            </a:r>
          </a:p>
        </p:txBody>
      </p:sp>
      <p:sp>
        <p:nvSpPr>
          <p:cNvPr id="13318" name="Content Placeholder 4"/>
          <p:cNvSpPr>
            <a:spLocks noGrp="1"/>
          </p:cNvSpPr>
          <p:nvPr>
            <p:ph sz="quarter" idx="4"/>
          </p:nvPr>
        </p:nvSpPr>
        <p:spPr/>
        <p:txBody>
          <a:bodyPr/>
          <a:lstStyle/>
          <a:p>
            <a:pPr eaLnBrk="1" hangingPunct="1"/>
            <a:r>
              <a:rPr lang="tr-TR" altLang="en-US" sz="2200" smtClean="0">
                <a:ea typeface="ＭＳ Ｐゴシック" panose="020B0600070205080204" pitchFamily="34" charset="-128"/>
              </a:rPr>
              <a:t>2 Haziran 2011 Yıldız Teknik Üniversitesi</a:t>
            </a:r>
          </a:p>
          <a:p>
            <a:pPr eaLnBrk="1" hangingPunct="1"/>
            <a:r>
              <a:rPr lang="tr-TR" altLang="en-US" sz="2200" smtClean="0">
                <a:ea typeface="ＭＳ Ｐゴシック" panose="020B0600070205080204" pitchFamily="34" charset="-128"/>
              </a:rPr>
              <a:t>16 Haziran 2011 Mimarlar Odası İstanbul Şubesi - Karaköy</a:t>
            </a:r>
          </a:p>
          <a:p>
            <a:pPr eaLnBrk="1" hangingPunct="1"/>
            <a:r>
              <a:rPr lang="tr-TR" altLang="en-US" sz="2200" smtClean="0">
                <a:ea typeface="ＭＳ Ｐゴシック" panose="020B0600070205080204" pitchFamily="34" charset="-128"/>
              </a:rPr>
              <a:t>1 Temmuz 2011 İstanbul Teknik Üniversitesi</a:t>
            </a:r>
          </a:p>
          <a:p>
            <a:pPr eaLnBrk="1" hangingPunct="1"/>
            <a:r>
              <a:rPr lang="tr-TR" altLang="en-US" sz="2200" smtClean="0">
                <a:ea typeface="ＭＳ Ｐゴシック" panose="020B0600070205080204" pitchFamily="34" charset="-128"/>
              </a:rPr>
              <a:t>26 Temmuz 2011 İstanbul Teknik Üniversitesi</a:t>
            </a:r>
          </a:p>
          <a:p>
            <a:pPr eaLnBrk="1" hangingPunct="1"/>
            <a:r>
              <a:rPr lang="tr-TR" altLang="en-US" sz="2200" smtClean="0">
                <a:ea typeface="ＭＳ Ｐゴシック" panose="020B0600070205080204" pitchFamily="34" charset="-128"/>
              </a:rPr>
              <a:t>13 Eylül 2011 Mimarlar Odası İstanbul Şubesi - Karaköy</a:t>
            </a:r>
          </a:p>
          <a:p>
            <a:endParaRPr lang="en-US" altLang="en-US" smtClean="0">
              <a:ea typeface="ＭＳ Ｐゴシック" panose="020B0600070205080204" pitchFamily="34" charset="-128"/>
            </a:endParaRPr>
          </a:p>
        </p:txBody>
      </p:sp>
      <p:sp>
        <p:nvSpPr>
          <p:cNvPr id="13319"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586B9FA6-E2F6-4E1B-8974-6B476E22A401}" type="slidenum">
              <a:rPr lang="tr-TR" altLang="en-US">
                <a:solidFill>
                  <a:srgbClr val="898989"/>
                </a:solidFill>
              </a:rPr>
              <a:pPr eaLnBrk="1" hangingPunct="1"/>
              <a:t>8</a:t>
            </a:fld>
            <a:endParaRPr lang="tr-TR" altLang="en-US">
              <a:solidFill>
                <a:srgbClr val="898989"/>
              </a:solidFill>
            </a:endParaRPr>
          </a:p>
        </p:txBody>
      </p:sp>
      <p:sp>
        <p:nvSpPr>
          <p:cNvPr id="13320"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İçerik Yer Tutucusu 2"/>
          <p:cNvSpPr>
            <a:spLocks noGrp="1"/>
          </p:cNvSpPr>
          <p:nvPr>
            <p:ph idx="1"/>
          </p:nvPr>
        </p:nvSpPr>
        <p:spPr>
          <a:xfrm>
            <a:off x="457200" y="836613"/>
            <a:ext cx="8229600" cy="5289550"/>
          </a:xfrm>
        </p:spPr>
        <p:txBody>
          <a:bodyPr/>
          <a:lstStyle/>
          <a:p>
            <a:pPr eaLnBrk="1" hangingPunct="1"/>
            <a:endParaRPr lang="tr-TR" altLang="en-US" smtClean="0">
              <a:ea typeface="ＭＳ Ｐゴシック" panose="020B0600070205080204" pitchFamily="34" charset="-128"/>
            </a:endParaRPr>
          </a:p>
          <a:p>
            <a:pPr eaLnBrk="1" hangingPunct="1"/>
            <a:r>
              <a:rPr lang="tr-TR" altLang="en-US" sz="2400" smtClean="0">
                <a:ea typeface="ＭＳ Ｐゴシック" panose="020B0600070205080204" pitchFamily="34" charset="-128"/>
              </a:rPr>
              <a:t>TYYÇ’</a:t>
            </a:r>
            <a:r>
              <a:rPr lang="tr-TR" altLang="ja-JP" sz="2400" smtClean="0">
                <a:ea typeface="ＭＳ Ｐゴシック" panose="020B0600070205080204" pitchFamily="34" charset="-128"/>
              </a:rPr>
              <a:t>nin komisyon tarafından incelenmesi</a:t>
            </a:r>
          </a:p>
          <a:p>
            <a:pPr eaLnBrk="1" hangingPunct="1"/>
            <a:r>
              <a:rPr lang="tr-TR" altLang="en-US" sz="2400" smtClean="0">
                <a:ea typeface="ＭＳ Ｐゴシック" panose="020B0600070205080204" pitchFamily="34" charset="-128"/>
              </a:rPr>
              <a:t>TYYÇ’</a:t>
            </a:r>
            <a:r>
              <a:rPr lang="tr-TR" altLang="ja-JP" sz="2400" smtClean="0">
                <a:ea typeface="ＭＳ Ｐゴシック" panose="020B0600070205080204" pitchFamily="34" charset="-128"/>
              </a:rPr>
              <a:t>yi hazırlayan komisyon üyelerinin davet edilmesi</a:t>
            </a:r>
          </a:p>
          <a:p>
            <a:pPr lvl="1" eaLnBrk="1" hangingPunct="1"/>
            <a:r>
              <a:rPr lang="tr-TR" altLang="en-US" sz="1800" smtClean="0">
                <a:ea typeface="ＭＳ Ｐゴシック" panose="020B0600070205080204" pitchFamily="34" charset="-128"/>
              </a:rPr>
              <a:t>Prof. Dr. Orhan Hacıhasanoğlu</a:t>
            </a:r>
          </a:p>
          <a:p>
            <a:pPr lvl="1" eaLnBrk="1" hangingPunct="1"/>
            <a:r>
              <a:rPr lang="tr-TR" altLang="en-US" sz="1800" smtClean="0">
                <a:ea typeface="ＭＳ Ｐゴシック" panose="020B0600070205080204" pitchFamily="34" charset="-128"/>
              </a:rPr>
              <a:t>Prof. Dr. Zekai Görgülü</a:t>
            </a:r>
          </a:p>
          <a:p>
            <a:pPr lvl="1" eaLnBrk="1" hangingPunct="1"/>
            <a:r>
              <a:rPr lang="tr-TR" altLang="en-US" sz="1800" smtClean="0">
                <a:ea typeface="ＭＳ Ｐゴシック" panose="020B0600070205080204" pitchFamily="34" charset="-128"/>
              </a:rPr>
              <a:t>Prof. Dr. Güzin Konuk</a:t>
            </a:r>
          </a:p>
          <a:p>
            <a:pPr eaLnBrk="1" hangingPunct="1"/>
            <a:r>
              <a:rPr lang="tr-TR" altLang="en-US" sz="2400" smtClean="0">
                <a:ea typeface="ＭＳ Ｐゴシック" panose="020B0600070205080204" pitchFamily="34" charset="-128"/>
              </a:rPr>
              <a:t>Öğretim Planlarının güncel durumlarının incelenmesi</a:t>
            </a:r>
          </a:p>
          <a:p>
            <a:pPr lvl="1" eaLnBrk="1" hangingPunct="1"/>
            <a:r>
              <a:rPr lang="tr-TR" altLang="en-US" sz="1800" smtClean="0">
                <a:ea typeface="ＭＳ Ｐゴシック" panose="020B0600070205080204" pitchFamily="34" charset="-128"/>
              </a:rPr>
              <a:t>Bologna süreci bağlamında %25 seçmeli ders oranı</a:t>
            </a:r>
          </a:p>
          <a:p>
            <a:pPr eaLnBrk="1" hangingPunct="1"/>
            <a:r>
              <a:rPr lang="tr-TR" altLang="en-US" sz="2400" smtClean="0">
                <a:ea typeface="ＭＳ Ｐゴシック" panose="020B0600070205080204" pitchFamily="34" charset="-128"/>
              </a:rPr>
              <a:t>Stajların incelenmesi</a:t>
            </a:r>
          </a:p>
          <a:p>
            <a:pPr lvl="1" eaLnBrk="1" hangingPunct="1"/>
            <a:r>
              <a:rPr lang="tr-TR" altLang="en-US" sz="1800" smtClean="0">
                <a:ea typeface="ＭＳ Ｐゴシック" panose="020B0600070205080204" pitchFamily="34" charset="-128"/>
              </a:rPr>
              <a:t>AKTS verilmesi</a:t>
            </a:r>
          </a:p>
          <a:p>
            <a:pPr lvl="1" eaLnBrk="1" hangingPunct="1"/>
            <a:r>
              <a:rPr lang="tr-TR" altLang="en-US" sz="1800" smtClean="0">
                <a:ea typeface="ＭＳ Ｐゴシック" panose="020B0600070205080204" pitchFamily="34" charset="-128"/>
              </a:rPr>
              <a:t>Süre belirlenmesi </a:t>
            </a:r>
          </a:p>
          <a:p>
            <a:pPr lvl="1" eaLnBrk="1" hangingPunct="1"/>
            <a:r>
              <a:rPr lang="tr-TR" altLang="en-US" sz="1800" smtClean="0">
                <a:ea typeface="ＭＳ Ｐゴシック" panose="020B0600070205080204" pitchFamily="34" charset="-128"/>
              </a:rPr>
              <a:t>Kapsam </a:t>
            </a:r>
          </a:p>
        </p:txBody>
      </p:sp>
      <p:sp>
        <p:nvSpPr>
          <p:cNvPr id="14339"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4B93F39C-AB7B-4C9A-A493-943EB3779880}" type="slidenum">
              <a:rPr lang="tr-TR" altLang="en-US">
                <a:solidFill>
                  <a:srgbClr val="898989"/>
                </a:solidFill>
              </a:rPr>
              <a:pPr eaLnBrk="1" hangingPunct="1"/>
              <a:t>9</a:t>
            </a:fld>
            <a:endParaRPr lang="tr-TR" altLang="en-US">
              <a:solidFill>
                <a:srgbClr val="898989"/>
              </a:solidFill>
            </a:endParaRPr>
          </a:p>
        </p:txBody>
      </p:sp>
      <p:sp>
        <p:nvSpPr>
          <p:cNvPr id="14340" name="Başlık 1"/>
          <p:cNvSpPr txBox="1">
            <a:spLocks/>
          </p:cNvSpPr>
          <p:nvPr/>
        </p:nvSpPr>
        <p:spPr bwMode="auto">
          <a:xfrm>
            <a:off x="250825" y="215900"/>
            <a:ext cx="856932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tr-TR" altLang="en-US" sz="3200"/>
              <a:t>XXXIII MOBBİG EĞİTİM KOMİSYONU İNCELEMESİ</a:t>
            </a:r>
            <a:endParaRPr lang="tr-TR" altLang="en-US" sz="2000"/>
          </a:p>
        </p:txBody>
      </p:sp>
      <p:sp>
        <p:nvSpPr>
          <p:cNvPr id="14341" name="Altbilgi Yer Tutucusu 4"/>
          <p:cNvSpPr>
            <a:spLocks noGrp="1"/>
          </p:cNvSpPr>
          <p:nvPr>
            <p:ph type="ftr" sz="quarter" idx="11"/>
          </p:nvPr>
        </p:nvSpPr>
        <p:spPr bwMode="auto">
          <a:xfrm>
            <a:off x="1187450" y="6165850"/>
            <a:ext cx="6697663" cy="555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r>
              <a:rPr lang="tr-TR" altLang="en-US" smtClean="0">
                <a:solidFill>
                  <a:srgbClr val="595959"/>
                </a:solidFill>
              </a:rPr>
              <a:t>XXXIII. MOBBİG – SÜLEYMAN DEMİREL  ÜNİVERSİTESİ - 6 Ekim 2011 </a:t>
            </a:r>
          </a:p>
          <a:p>
            <a:pPr eaLnBrk="1" hangingPunct="1"/>
            <a:r>
              <a:rPr lang="tr-TR" altLang="en-US" smtClean="0">
                <a:solidFill>
                  <a:srgbClr val="595959"/>
                </a:solidFill>
              </a:rPr>
              <a:t>MİMARLIK EĞİTİMİ KOMİSYONU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1650</TotalTime>
  <Words>2785</Words>
  <Application>Microsoft Office PowerPoint</Application>
  <PresentationFormat>On-screen Show (4:3)</PresentationFormat>
  <Paragraphs>801</Paragraphs>
  <Slides>27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Calibri</vt:lpstr>
      <vt:lpstr>ＭＳ Ｐゴシック</vt:lpstr>
      <vt:lpstr>Arial</vt:lpstr>
      <vt:lpstr>Ofis Teması</vt:lpstr>
      <vt:lpstr>Microsoft Excel Grafiği</vt:lpstr>
      <vt:lpstr>TÜRKİYE YÜKSEKÖĞRETİM YETERLİLİKLER ÇERÇEVESİ (TYYÇ) KAPSAMINDA TÜRKİYE’DEKİ  MİMARLIK EĞİTİMİNE  GENEL BİR BAKIŞ</vt:lpstr>
      <vt:lpstr>AVRUPA YETERLİLİKLER ÇERÇEVESİ</vt:lpstr>
      <vt:lpstr>ULUSAL YETERLİLİKLER ÇERÇEVESİ</vt:lpstr>
      <vt:lpstr>TYYÇ – TÜRKİYE YÜKSEKÖĞRETİM YETERLİLİKLER ÇERÇEVESİ</vt:lpstr>
      <vt:lpstr>TYYÇ’DE YER ALAN DÜZEYLER</vt:lpstr>
      <vt:lpstr>MOBBİG Mimarlık Eğitimi Komisyonu </vt:lpstr>
      <vt:lpstr>Mimarlık ve Eğitim Kurultayı VI Mimarlık Lisans ve Lisansüstü Eğitimi Çalışma Grubu</vt:lpstr>
      <vt:lpstr>MOBBİG Mimarlık Eğitimi Komisyonu</vt:lpstr>
      <vt:lpstr>PowerPoint Presentation</vt:lpstr>
      <vt:lpstr>EĞİTİM PROGRAMLARININ İNCELENMESİ</vt:lpstr>
      <vt:lpstr>EĞİTİM PROGRAMLARININ İNCELENMESİ</vt:lpstr>
      <vt:lpstr>EĞİTİM PROGRAMLARININ İNCELENMESİ</vt:lpstr>
      <vt:lpstr>EĞİTİM PROGRAMLARININ İNCELENMESİ</vt:lpstr>
      <vt:lpstr>EĞİTİM PROGRAMLARININ İNCELENMESİ</vt:lpstr>
      <vt:lpstr>EĞİTİM PROGRAMLARININ İNCELENMESİ</vt:lpstr>
      <vt:lpstr>EĞİTİM PROGRAMLARININ İNCELENMESİ</vt:lpstr>
      <vt:lpstr>EĞİTİM PROGRAMLARININ İNCELENMESİ</vt:lpstr>
      <vt:lpstr>EĞİTİM PROGRAMLARININ İNCELENMESİ</vt:lpstr>
      <vt:lpstr>EĞİTİM PROGRAMLARININ İNCELENMESİ</vt:lpstr>
      <vt:lpstr>STAJLARIN İNCELENMESİ</vt:lpstr>
      <vt:lpstr>STAJLARIN İNCELENMESİ</vt:lpstr>
      <vt:lpstr>EĞİTİM PROGRAMLARININ İNCELENMESİ</vt:lpstr>
      <vt:lpstr>EĞİTİM PROGRAMLARININ İNCELENMESİ</vt:lpstr>
      <vt:lpstr>XXXIII. MOBBİG  MİMARLIK EĞİTİMİ KOMİSYONU   adına TEŞEKKÜRLER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rengin ünver</dc:creator>
  <cp:lastModifiedBy>KorayKorkmaz</cp:lastModifiedBy>
  <cp:revision>111</cp:revision>
  <cp:lastPrinted>2011-05-11T09:24:13Z</cp:lastPrinted>
  <dcterms:created xsi:type="dcterms:W3CDTF">2011-04-25T11:12:16Z</dcterms:created>
  <dcterms:modified xsi:type="dcterms:W3CDTF">2020-05-30T09:29:37Z</dcterms:modified>
</cp:coreProperties>
</file>