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9" r:id="rId4"/>
    <p:sldId id="274" r:id="rId5"/>
    <p:sldId id="273" r:id="rId6"/>
    <p:sldId id="276" r:id="rId7"/>
    <p:sldId id="277" r:id="rId8"/>
    <p:sldId id="259" r:id="rId9"/>
    <p:sldId id="284" r:id="rId10"/>
    <p:sldId id="285" r:id="rId11"/>
    <p:sldId id="275" r:id="rId12"/>
    <p:sldId id="257" r:id="rId13"/>
    <p:sldId id="260" r:id="rId14"/>
    <p:sldId id="258" r:id="rId15"/>
    <p:sldId id="287" r:id="rId16"/>
    <p:sldId id="265" r:id="rId17"/>
    <p:sldId id="264" r:id="rId18"/>
    <p:sldId id="289" r:id="rId19"/>
    <p:sldId id="272" r:id="rId20"/>
    <p:sldId id="278" r:id="rId21"/>
    <p:sldId id="279" r:id="rId22"/>
    <p:sldId id="280" r:id="rId23"/>
    <p:sldId id="281" r:id="rId24"/>
    <p:sldId id="282" r:id="rId25"/>
    <p:sldId id="266" r:id="rId26"/>
  </p:sldIdLst>
  <p:sldSz cx="9144000" cy="6858000" type="screen4x3"/>
  <p:notesSz cx="6858000" cy="9144000"/>
  <p:defaultTextStyle>
    <a:defPPr>
      <a:defRPr lang="tr-TR"/>
    </a:defPPr>
    <a:lvl1pPr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892" autoAdjust="0"/>
    <p:restoredTop sz="94713" autoAdjust="0"/>
  </p:normalViewPr>
  <p:slideViewPr>
    <p:cSldViewPr>
      <p:cViewPr varScale="1">
        <p:scale>
          <a:sx n="69" d="100"/>
          <a:sy n="69" d="100"/>
        </p:scale>
        <p:origin x="828" y="72"/>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09E65A92-6883-4F48-93D8-85AF6E2FA8EA}" type="datetimeFigureOut">
              <a:rPr lang="tr-TR"/>
              <a:pPr>
                <a:defRPr/>
              </a:pPr>
              <a:t>30.05.2020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fld id="{CEFD33C5-EC41-4DCA-8A7D-F6E910C1B8B1}" type="slidenum">
              <a:rPr lang="tr-TR" altLang="en-US"/>
              <a:pPr/>
              <a:t>‹#›</a:t>
            </a:fld>
            <a:endParaRPr lang="tr-TR" altLang="en-US"/>
          </a:p>
        </p:txBody>
      </p:sp>
    </p:spTree>
    <p:extLst>
      <p:ext uri="{BB962C8B-B14F-4D97-AF65-F5344CB8AC3E}">
        <p14:creationId xmlns:p14="http://schemas.microsoft.com/office/powerpoint/2010/main" val="181318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8D0D3FB0-716E-4D71-AC2F-F735AD5D5C9D}" type="datetimeFigureOut">
              <a:rPr lang="tr-TR"/>
              <a:pPr>
                <a:defRPr/>
              </a:pPr>
              <a:t>30.05.2020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fld id="{462FAAF3-99BF-48F2-AD83-16845A8FC234}" type="slidenum">
              <a:rPr lang="tr-TR" altLang="en-US"/>
              <a:pPr/>
              <a:t>‹#›</a:t>
            </a:fld>
            <a:endParaRPr lang="tr-TR" altLang="en-US"/>
          </a:p>
        </p:txBody>
      </p:sp>
    </p:spTree>
    <p:extLst>
      <p:ext uri="{BB962C8B-B14F-4D97-AF65-F5344CB8AC3E}">
        <p14:creationId xmlns:p14="http://schemas.microsoft.com/office/powerpoint/2010/main" val="38252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205C8E98-1B04-4C2A-BFF7-3D4DFF6FBDC2}" type="datetimeFigureOut">
              <a:rPr lang="tr-TR"/>
              <a:pPr>
                <a:defRPr/>
              </a:pPr>
              <a:t>30.05.2020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fld id="{A548EF4A-2576-4DF2-BABD-9CAC4961FC98}" type="slidenum">
              <a:rPr lang="tr-TR" altLang="en-US"/>
              <a:pPr/>
              <a:t>‹#›</a:t>
            </a:fld>
            <a:endParaRPr lang="tr-TR" altLang="en-US"/>
          </a:p>
        </p:txBody>
      </p:sp>
    </p:spTree>
    <p:extLst>
      <p:ext uri="{BB962C8B-B14F-4D97-AF65-F5344CB8AC3E}">
        <p14:creationId xmlns:p14="http://schemas.microsoft.com/office/powerpoint/2010/main" val="1246878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23BF0011-5885-4EF7-A833-BB2EABA03889}" type="datetimeFigureOut">
              <a:rPr lang="tr-TR"/>
              <a:pPr>
                <a:defRPr/>
              </a:pPr>
              <a:t>30.05.2020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fld id="{8EC29FD2-CA04-4073-A2FB-239864738A2A}" type="slidenum">
              <a:rPr lang="tr-TR" altLang="en-US"/>
              <a:pPr/>
              <a:t>‹#›</a:t>
            </a:fld>
            <a:endParaRPr lang="tr-TR" altLang="en-US"/>
          </a:p>
        </p:txBody>
      </p:sp>
    </p:spTree>
    <p:extLst>
      <p:ext uri="{BB962C8B-B14F-4D97-AF65-F5344CB8AC3E}">
        <p14:creationId xmlns:p14="http://schemas.microsoft.com/office/powerpoint/2010/main" val="2290622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02E0454F-E888-4548-A6E8-AB954C8FBFB2}" type="datetimeFigureOut">
              <a:rPr lang="tr-TR"/>
              <a:pPr>
                <a:defRPr/>
              </a:pPr>
              <a:t>30.05.2020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fld id="{4C7C8223-E2B6-4FE1-90F1-B7755109E877}" type="slidenum">
              <a:rPr lang="tr-TR" altLang="en-US"/>
              <a:pPr/>
              <a:t>‹#›</a:t>
            </a:fld>
            <a:endParaRPr lang="tr-TR" altLang="en-US"/>
          </a:p>
        </p:txBody>
      </p:sp>
    </p:spTree>
    <p:extLst>
      <p:ext uri="{BB962C8B-B14F-4D97-AF65-F5344CB8AC3E}">
        <p14:creationId xmlns:p14="http://schemas.microsoft.com/office/powerpoint/2010/main" val="1862420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FD49CF7A-2DE5-4DB2-B1D2-81CF1B514644}" type="datetimeFigureOut">
              <a:rPr lang="tr-TR"/>
              <a:pPr>
                <a:defRPr/>
              </a:pPr>
              <a:t>30.05.2020</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en-US"/>
          </a:p>
        </p:txBody>
      </p:sp>
      <p:sp>
        <p:nvSpPr>
          <p:cNvPr id="7" name="5 Slayt Numarası Yer Tutucusu"/>
          <p:cNvSpPr>
            <a:spLocks noGrp="1"/>
          </p:cNvSpPr>
          <p:nvPr>
            <p:ph type="sldNum" sz="quarter" idx="12"/>
          </p:nvPr>
        </p:nvSpPr>
        <p:spPr/>
        <p:txBody>
          <a:bodyPr/>
          <a:lstStyle>
            <a:lvl1pPr>
              <a:defRPr/>
            </a:lvl1pPr>
          </a:lstStyle>
          <a:p>
            <a:fld id="{D639972C-41A1-4424-8343-6CEEC4D45815}" type="slidenum">
              <a:rPr lang="tr-TR" altLang="en-US"/>
              <a:pPr/>
              <a:t>‹#›</a:t>
            </a:fld>
            <a:endParaRPr lang="tr-TR" altLang="en-US"/>
          </a:p>
        </p:txBody>
      </p:sp>
    </p:spTree>
    <p:extLst>
      <p:ext uri="{BB962C8B-B14F-4D97-AF65-F5344CB8AC3E}">
        <p14:creationId xmlns:p14="http://schemas.microsoft.com/office/powerpoint/2010/main" val="4152272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1D5197B3-F5E6-4316-A356-E9497BD6CF0B}" type="datetimeFigureOut">
              <a:rPr lang="tr-TR"/>
              <a:pPr>
                <a:defRPr/>
              </a:pPr>
              <a:t>30.05.2020</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en-US"/>
          </a:p>
        </p:txBody>
      </p:sp>
      <p:sp>
        <p:nvSpPr>
          <p:cNvPr id="9" name="5 Slayt Numarası Yer Tutucusu"/>
          <p:cNvSpPr>
            <a:spLocks noGrp="1"/>
          </p:cNvSpPr>
          <p:nvPr>
            <p:ph type="sldNum" sz="quarter" idx="12"/>
          </p:nvPr>
        </p:nvSpPr>
        <p:spPr/>
        <p:txBody>
          <a:bodyPr/>
          <a:lstStyle>
            <a:lvl1pPr>
              <a:defRPr/>
            </a:lvl1pPr>
          </a:lstStyle>
          <a:p>
            <a:fld id="{2252899C-3A7B-4C5E-9BA2-09A31BCD2B63}" type="slidenum">
              <a:rPr lang="tr-TR" altLang="en-US"/>
              <a:pPr/>
              <a:t>‹#›</a:t>
            </a:fld>
            <a:endParaRPr lang="tr-TR" altLang="en-US"/>
          </a:p>
        </p:txBody>
      </p:sp>
    </p:spTree>
    <p:extLst>
      <p:ext uri="{BB962C8B-B14F-4D97-AF65-F5344CB8AC3E}">
        <p14:creationId xmlns:p14="http://schemas.microsoft.com/office/powerpoint/2010/main" val="1746600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DC5C5A79-8C2C-4A32-980C-464BCD7BABE1}" type="datetimeFigureOut">
              <a:rPr lang="tr-TR"/>
              <a:pPr>
                <a:defRPr/>
              </a:pPr>
              <a:t>30.05.2020</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en-US"/>
          </a:p>
        </p:txBody>
      </p:sp>
      <p:sp>
        <p:nvSpPr>
          <p:cNvPr id="5" name="5 Slayt Numarası Yer Tutucusu"/>
          <p:cNvSpPr>
            <a:spLocks noGrp="1"/>
          </p:cNvSpPr>
          <p:nvPr>
            <p:ph type="sldNum" sz="quarter" idx="12"/>
          </p:nvPr>
        </p:nvSpPr>
        <p:spPr/>
        <p:txBody>
          <a:bodyPr/>
          <a:lstStyle>
            <a:lvl1pPr>
              <a:defRPr/>
            </a:lvl1pPr>
          </a:lstStyle>
          <a:p>
            <a:fld id="{45BB34EF-3B58-472C-B4B7-CBF9E96E8B12}" type="slidenum">
              <a:rPr lang="tr-TR" altLang="en-US"/>
              <a:pPr/>
              <a:t>‹#›</a:t>
            </a:fld>
            <a:endParaRPr lang="tr-TR" altLang="en-US"/>
          </a:p>
        </p:txBody>
      </p:sp>
    </p:spTree>
    <p:extLst>
      <p:ext uri="{BB962C8B-B14F-4D97-AF65-F5344CB8AC3E}">
        <p14:creationId xmlns:p14="http://schemas.microsoft.com/office/powerpoint/2010/main" val="2008029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2DAA1815-BD1E-419E-97C7-C6D5708E9999}" type="datetimeFigureOut">
              <a:rPr lang="tr-TR"/>
              <a:pPr>
                <a:defRPr/>
              </a:pPr>
              <a:t>30.05.2020</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en-US"/>
          </a:p>
        </p:txBody>
      </p:sp>
      <p:sp>
        <p:nvSpPr>
          <p:cNvPr id="4" name="5 Slayt Numarası Yer Tutucusu"/>
          <p:cNvSpPr>
            <a:spLocks noGrp="1"/>
          </p:cNvSpPr>
          <p:nvPr>
            <p:ph type="sldNum" sz="quarter" idx="12"/>
          </p:nvPr>
        </p:nvSpPr>
        <p:spPr/>
        <p:txBody>
          <a:bodyPr/>
          <a:lstStyle>
            <a:lvl1pPr>
              <a:defRPr/>
            </a:lvl1pPr>
          </a:lstStyle>
          <a:p>
            <a:fld id="{01E1454A-DAF6-40D5-8AB9-94DE75840C9C}" type="slidenum">
              <a:rPr lang="tr-TR" altLang="en-US"/>
              <a:pPr/>
              <a:t>‹#›</a:t>
            </a:fld>
            <a:endParaRPr lang="tr-TR" altLang="en-US"/>
          </a:p>
        </p:txBody>
      </p:sp>
    </p:spTree>
    <p:extLst>
      <p:ext uri="{BB962C8B-B14F-4D97-AF65-F5344CB8AC3E}">
        <p14:creationId xmlns:p14="http://schemas.microsoft.com/office/powerpoint/2010/main" val="138296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1B39FA2B-0085-439F-BBAC-CC473E7388D5}" type="datetimeFigureOut">
              <a:rPr lang="tr-TR"/>
              <a:pPr>
                <a:defRPr/>
              </a:pPr>
              <a:t>30.05.2020</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en-US"/>
          </a:p>
        </p:txBody>
      </p:sp>
      <p:sp>
        <p:nvSpPr>
          <p:cNvPr id="7" name="5 Slayt Numarası Yer Tutucusu"/>
          <p:cNvSpPr>
            <a:spLocks noGrp="1"/>
          </p:cNvSpPr>
          <p:nvPr>
            <p:ph type="sldNum" sz="quarter" idx="12"/>
          </p:nvPr>
        </p:nvSpPr>
        <p:spPr/>
        <p:txBody>
          <a:bodyPr/>
          <a:lstStyle>
            <a:lvl1pPr>
              <a:defRPr/>
            </a:lvl1pPr>
          </a:lstStyle>
          <a:p>
            <a:fld id="{2BDA79CF-F00A-4B4A-971E-14B5E06F6258}" type="slidenum">
              <a:rPr lang="tr-TR" altLang="en-US"/>
              <a:pPr/>
              <a:t>‹#›</a:t>
            </a:fld>
            <a:endParaRPr lang="tr-TR" altLang="en-US"/>
          </a:p>
        </p:txBody>
      </p:sp>
    </p:spTree>
    <p:extLst>
      <p:ext uri="{BB962C8B-B14F-4D97-AF65-F5344CB8AC3E}">
        <p14:creationId xmlns:p14="http://schemas.microsoft.com/office/powerpoint/2010/main" val="676480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9C66E08D-706C-4BEC-8289-A4DA9CDE6F71}" type="datetimeFigureOut">
              <a:rPr lang="tr-TR"/>
              <a:pPr>
                <a:defRPr/>
              </a:pPr>
              <a:t>30.05.2020</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en-US"/>
          </a:p>
        </p:txBody>
      </p:sp>
      <p:sp>
        <p:nvSpPr>
          <p:cNvPr id="7" name="5 Slayt Numarası Yer Tutucusu"/>
          <p:cNvSpPr>
            <a:spLocks noGrp="1"/>
          </p:cNvSpPr>
          <p:nvPr>
            <p:ph type="sldNum" sz="quarter" idx="12"/>
          </p:nvPr>
        </p:nvSpPr>
        <p:spPr/>
        <p:txBody>
          <a:bodyPr/>
          <a:lstStyle>
            <a:lvl1pPr>
              <a:defRPr/>
            </a:lvl1pPr>
          </a:lstStyle>
          <a:p>
            <a:fld id="{9B97077E-3A17-4EE4-9CF3-F2BAB0256525}" type="slidenum">
              <a:rPr lang="tr-TR" altLang="en-US"/>
              <a:pPr/>
              <a:t>‹#›</a:t>
            </a:fld>
            <a:endParaRPr lang="tr-TR" altLang="en-US"/>
          </a:p>
        </p:txBody>
      </p:sp>
    </p:spTree>
    <p:extLst>
      <p:ext uri="{BB962C8B-B14F-4D97-AF65-F5344CB8AC3E}">
        <p14:creationId xmlns:p14="http://schemas.microsoft.com/office/powerpoint/2010/main" val="3767570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1 Başlık Yer Tutucusu"/>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en-US" smtClean="0"/>
              <a:t>Click to edit Master title style</a:t>
            </a:r>
          </a:p>
        </p:txBody>
      </p:sp>
      <p:sp>
        <p:nvSpPr>
          <p:cNvPr id="2051" name="2 Metin Yer Tutucusu"/>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en-US" smtClean="0"/>
              <a:t>Click to edit Master text styles</a:t>
            </a:r>
          </a:p>
          <a:p>
            <a:pPr lvl="1"/>
            <a:r>
              <a:rPr lang="tr-TR" altLang="en-US" smtClean="0"/>
              <a:t>Second level</a:t>
            </a:r>
          </a:p>
          <a:p>
            <a:pPr lvl="2"/>
            <a:r>
              <a:rPr lang="tr-TR" altLang="en-US" smtClean="0"/>
              <a:t>Third level</a:t>
            </a:r>
          </a:p>
          <a:p>
            <a:pPr lvl="3"/>
            <a:r>
              <a:rPr lang="tr-TR" altLang="en-US" smtClean="0"/>
              <a:t>Fourth level</a:t>
            </a:r>
          </a:p>
          <a:p>
            <a:pPr lvl="4"/>
            <a:r>
              <a:rPr lang="tr-TR" altLang="en-US" smtClean="0"/>
              <a:t>Fifth level</a:t>
            </a:r>
          </a:p>
        </p:txBody>
      </p:sp>
      <p:sp>
        <p:nvSpPr>
          <p:cNvPr id="4" name="3 Veri Yer Tutucusu"/>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64" charset="0"/>
                <a:ea typeface="ＭＳ Ｐゴシック" pitchFamily="-64" charset="-128"/>
              </a:defRPr>
            </a:lvl1pPr>
          </a:lstStyle>
          <a:p>
            <a:pPr>
              <a:defRPr/>
            </a:pPr>
            <a:fld id="{367DE257-66BC-4EB8-B7B5-470DB8A49A08}" type="datetimeFigureOut">
              <a:rPr lang="tr-TR"/>
              <a:pPr>
                <a:defRPr/>
              </a:pPr>
              <a:t>30.05.2020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64" charset="0"/>
                <a:ea typeface="ＭＳ Ｐゴシック" pitchFamily="-64" charset="-128"/>
              </a:defRPr>
            </a:lvl1pPr>
          </a:lstStyle>
          <a:p>
            <a:pPr>
              <a:defRPr/>
            </a:pPr>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9BD64859-13C2-4AA1-9F02-F05928125F46}" type="slidenum">
              <a:rPr lang="tr-TR" altLang="en-US"/>
              <a:pPr/>
              <a:t>‹#›</a:t>
            </a:fld>
            <a:endParaRPr lang="tr-T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6pPr>
      <a:lvl7pPr marL="914400"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7pPr>
      <a:lvl8pPr marL="1371600"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8pPr>
      <a:lvl9pPr marL="1828800"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288" y="620713"/>
            <a:ext cx="8497887" cy="2160587"/>
          </a:xfrm>
          <a:gradFill rotWithShape="1">
            <a:gsLst>
              <a:gs pos="0">
                <a:srgbClr val="FF8F26"/>
              </a:gs>
              <a:gs pos="20000">
                <a:srgbClr val="FF8F2A"/>
              </a:gs>
              <a:gs pos="100000">
                <a:srgbClr val="CB6C1D"/>
              </a:gs>
            </a:gsLst>
            <a:lin ang="5400000"/>
          </a:gradFill>
          <a:ln cap="flat">
            <a:solidFill>
              <a:srgbClr val="F69240"/>
            </a:solidFill>
          </a:ln>
          <a:effectLst>
            <a:outerShdw dist="23000" dir="5400000" rotWithShape="0">
              <a:srgbClr val="000000">
                <a:alpha val="34999"/>
              </a:srgbClr>
            </a:outerShdw>
          </a:effectLst>
        </p:spPr>
        <p:txBody>
          <a:bodyPr/>
          <a:lstStyle/>
          <a:p>
            <a:pPr eaLnBrk="1" hangingPunct="1">
              <a:defRPr/>
            </a:pPr>
            <a:r>
              <a:rPr lang="tr-TR" dirty="0" smtClean="0">
                <a:solidFill>
                  <a:srgbClr val="FFFFFF"/>
                </a:solidFill>
                <a:ea typeface="ＭＳ Ｐゴシック" pitchFamily="-64" charset="-128"/>
              </a:rPr>
              <a:t>MİMARLIK EĞİTİMİNDE STAJ</a:t>
            </a:r>
            <a:br>
              <a:rPr lang="tr-TR" dirty="0" smtClean="0">
                <a:solidFill>
                  <a:srgbClr val="FFFFFF"/>
                </a:solidFill>
                <a:ea typeface="ＭＳ Ｐゴシック" pitchFamily="-64" charset="-128"/>
              </a:rPr>
            </a:br>
            <a:r>
              <a:rPr lang="tr-TR" sz="3200" dirty="0" smtClean="0">
                <a:solidFill>
                  <a:srgbClr val="376092"/>
                </a:solidFill>
                <a:ea typeface="ＭＳ Ｐゴシック" pitchFamily="-64" charset="-128"/>
              </a:rPr>
              <a:t>TÜRKİYE VE YURTDIŞINDA STAJ YAKLAŞIMLARI</a:t>
            </a:r>
            <a:endParaRPr lang="tr-TR" sz="3200" dirty="0" smtClean="0">
              <a:solidFill>
                <a:srgbClr val="FFFFFF"/>
              </a:solidFill>
              <a:ea typeface="ＭＳ Ｐゴシック" pitchFamily="-64" charset="-128"/>
            </a:endParaRPr>
          </a:p>
        </p:txBody>
      </p:sp>
      <p:sp>
        <p:nvSpPr>
          <p:cNvPr id="4" name="1 Başlık"/>
          <p:cNvSpPr txBox="1">
            <a:spLocks/>
          </p:cNvSpPr>
          <p:nvPr/>
        </p:nvSpPr>
        <p:spPr bwMode="auto">
          <a:xfrm>
            <a:off x="1835150" y="5516563"/>
            <a:ext cx="5976938" cy="1152525"/>
          </a:xfrm>
          <a:prstGeom prst="rect">
            <a:avLst/>
          </a:prstGeom>
          <a:gradFill rotWithShape="1">
            <a:gsLst>
              <a:gs pos="0">
                <a:srgbClr val="FF8F26"/>
              </a:gs>
              <a:gs pos="20000">
                <a:srgbClr val="FF8F2A"/>
              </a:gs>
              <a:gs pos="100000">
                <a:srgbClr val="CB6C1D"/>
              </a:gs>
            </a:gsLst>
            <a:lin ang="5400000"/>
          </a:gradFill>
          <a:ln w="9525">
            <a:solidFill>
              <a:srgbClr val="F69240"/>
            </a:solidFill>
            <a:miter lim="800000"/>
            <a:headEnd/>
            <a:tailEnd/>
          </a:ln>
          <a:effectLst>
            <a:outerShdw dist="23000" dir="5400000" rotWithShape="0">
              <a:srgbClr val="808080">
                <a:alpha val="34999"/>
              </a:srgbClr>
            </a:outerShdw>
          </a:effectLst>
        </p:spPr>
        <p:txBody>
          <a:bodyPr anchor="ctr"/>
          <a:lstStyle/>
          <a:p>
            <a:pPr algn="ctr">
              <a:defRPr/>
            </a:pPr>
            <a:r>
              <a:rPr lang="tr-TR" sz="2800">
                <a:solidFill>
                  <a:srgbClr val="FFFFFF"/>
                </a:solidFill>
                <a:latin typeface="Calibri" pitchFamily="-64" charset="0"/>
                <a:ea typeface="ＭＳ Ｐゴシック" pitchFamily="-64" charset="-128"/>
              </a:rPr>
              <a:t>MOBBİG XXXIV   </a:t>
            </a:r>
            <a:br>
              <a:rPr lang="tr-TR" sz="2800">
                <a:solidFill>
                  <a:srgbClr val="FFFFFF"/>
                </a:solidFill>
                <a:latin typeface="Calibri" pitchFamily="-64" charset="0"/>
                <a:ea typeface="ＭＳ Ｐゴシック" pitchFamily="-64" charset="-128"/>
              </a:rPr>
            </a:br>
            <a:r>
              <a:rPr lang="tr-TR" sz="2800">
                <a:solidFill>
                  <a:srgbClr val="FFFFFF"/>
                </a:solidFill>
                <a:latin typeface="Calibri" pitchFamily="-64" charset="0"/>
                <a:ea typeface="ＭＳ Ｐゴシック" pitchFamily="-64" charset="-128"/>
              </a:rPr>
              <a:t>3-4 Mayıs 2012 / Trabzon - K. T. Ü.</a:t>
            </a:r>
            <a:endParaRPr lang="tr-TR" sz="2800">
              <a:solidFill>
                <a:srgbClr val="376092"/>
              </a:solidFill>
              <a:latin typeface="Calibri" pitchFamily="-64" charset="0"/>
              <a:ea typeface="ＭＳ Ｐゴシック" pitchFamily="-64" charset="-128"/>
            </a:endParaRPr>
          </a:p>
        </p:txBody>
      </p:sp>
      <p:sp>
        <p:nvSpPr>
          <p:cNvPr id="5" name="1 Başlık"/>
          <p:cNvSpPr txBox="1">
            <a:spLocks/>
          </p:cNvSpPr>
          <p:nvPr/>
        </p:nvSpPr>
        <p:spPr bwMode="auto">
          <a:xfrm>
            <a:off x="684213" y="3284538"/>
            <a:ext cx="7848600" cy="1800225"/>
          </a:xfrm>
          <a:prstGeom prst="rect">
            <a:avLst/>
          </a:prstGeom>
          <a:gradFill rotWithShape="1">
            <a:gsLst>
              <a:gs pos="0">
                <a:srgbClr val="FF8F26"/>
              </a:gs>
              <a:gs pos="20000">
                <a:srgbClr val="FF8F2A"/>
              </a:gs>
              <a:gs pos="100000">
                <a:srgbClr val="CB6C1D"/>
              </a:gs>
            </a:gsLst>
            <a:lin ang="5400000"/>
          </a:gradFill>
          <a:ln w="9525">
            <a:solidFill>
              <a:srgbClr val="F69240"/>
            </a:solidFill>
            <a:miter lim="800000"/>
            <a:headEnd/>
            <a:tailEnd/>
          </a:ln>
          <a:effectLst>
            <a:outerShdw dist="23000" dir="5400000" rotWithShape="0">
              <a:srgbClr val="808080">
                <a:alpha val="34999"/>
              </a:srgbClr>
            </a:outerShdw>
          </a:effectLst>
        </p:spPr>
        <p:txBody>
          <a:bodyPr anchor="ctr"/>
          <a:lstStyle/>
          <a:p>
            <a:pPr algn="ctr">
              <a:lnSpc>
                <a:spcPct val="80000"/>
              </a:lnSpc>
              <a:defRPr/>
            </a:pPr>
            <a:endParaRPr lang="tr-TR" sz="1800">
              <a:solidFill>
                <a:srgbClr val="FFFFFF"/>
              </a:solidFill>
              <a:latin typeface="Calibri" pitchFamily="-64" charset="0"/>
              <a:ea typeface="ＭＳ Ｐゴシック" pitchFamily="-64" charset="-128"/>
            </a:endParaRPr>
          </a:p>
          <a:p>
            <a:pPr algn="ctr">
              <a:lnSpc>
                <a:spcPct val="80000"/>
              </a:lnSpc>
              <a:defRPr/>
            </a:pPr>
            <a:endParaRPr lang="tr-TR" sz="1800">
              <a:solidFill>
                <a:srgbClr val="FFFFFF"/>
              </a:solidFill>
              <a:latin typeface="Calibri" pitchFamily="-64" charset="0"/>
              <a:ea typeface="ＭＳ Ｐゴシック" pitchFamily="-64" charset="-128"/>
            </a:endParaRPr>
          </a:p>
          <a:p>
            <a:pPr algn="ctr">
              <a:lnSpc>
                <a:spcPct val="80000"/>
              </a:lnSpc>
              <a:defRPr/>
            </a:pPr>
            <a:r>
              <a:rPr lang="tr-TR" sz="1800">
                <a:solidFill>
                  <a:srgbClr val="FFFFFF"/>
                </a:solidFill>
                <a:latin typeface="Calibri" pitchFamily="-64" charset="0"/>
                <a:ea typeface="ＭＳ Ｐゴシック" pitchFamily="-64" charset="-128"/>
              </a:rPr>
              <a:t>Yrd. Doç. Dr. Candan ILGIN ÖZÜLKE</a:t>
            </a:r>
          </a:p>
          <a:p>
            <a:pPr algn="ctr">
              <a:lnSpc>
                <a:spcPct val="80000"/>
              </a:lnSpc>
              <a:defRPr/>
            </a:pPr>
            <a:r>
              <a:rPr lang="tr-TR" sz="1800">
                <a:solidFill>
                  <a:srgbClr val="FFFFFF"/>
                </a:solidFill>
                <a:latin typeface="Calibri" pitchFamily="-64" charset="0"/>
                <a:ea typeface="ＭＳ Ｐゴシック" pitchFamily="-64" charset="-128"/>
              </a:rPr>
              <a:t>Yrd. Doç. Dr. Demet MUTMAN</a:t>
            </a:r>
          </a:p>
          <a:p>
            <a:pPr algn="ctr">
              <a:lnSpc>
                <a:spcPct val="80000"/>
              </a:lnSpc>
              <a:defRPr/>
            </a:pPr>
            <a:r>
              <a:rPr lang="tr-TR" sz="1800">
                <a:solidFill>
                  <a:srgbClr val="FFFFFF"/>
                </a:solidFill>
                <a:latin typeface="Calibri" pitchFamily="-64" charset="0"/>
                <a:ea typeface="ＭＳ Ｐゴシック" pitchFamily="-64" charset="-128"/>
              </a:rPr>
              <a:t>Prof. Dr. Demet IRKLI ERYILDIZ</a:t>
            </a:r>
          </a:p>
          <a:p>
            <a:pPr algn="ctr">
              <a:lnSpc>
                <a:spcPct val="80000"/>
              </a:lnSpc>
              <a:defRPr/>
            </a:pPr>
            <a:endParaRPr lang="tr-TR" sz="1800">
              <a:solidFill>
                <a:srgbClr val="FFFFFF"/>
              </a:solidFill>
              <a:latin typeface="Calibri" pitchFamily="-64" charset="0"/>
              <a:ea typeface="ＭＳ Ｐゴシック" pitchFamily="-64" charset="-128"/>
            </a:endParaRPr>
          </a:p>
          <a:p>
            <a:pPr algn="ctr">
              <a:lnSpc>
                <a:spcPct val="80000"/>
              </a:lnSpc>
              <a:defRPr/>
            </a:pPr>
            <a:r>
              <a:rPr lang="tr-TR" sz="1800">
                <a:solidFill>
                  <a:srgbClr val="FFFFFF"/>
                </a:solidFill>
                <a:latin typeface="Calibri" pitchFamily="-64" charset="0"/>
                <a:ea typeface="ＭＳ Ｐゴシック" pitchFamily="-64" charset="-128"/>
              </a:rPr>
              <a:t>T.C. MALTEPE ÜNİVERSİTESİ MİMARLIK FAKÜLTESİ MİMARLIK BÖLÜMÜ</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7"/>
          <p:cNvSpPr>
            <a:spLocks noChangeArrowheads="1"/>
          </p:cNvSpPr>
          <p:nvPr/>
        </p:nvSpPr>
        <p:spPr bwMode="auto">
          <a:xfrm>
            <a:off x="457200" y="1600200"/>
            <a:ext cx="8534400"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eaLnBrk="1" hangingPunct="1"/>
            <a:r>
              <a:rPr lang="en-US" altLang="en-US" sz="1800">
                <a:latin typeface="Calibri" panose="020F0502020204030204" pitchFamily="34" charset="0"/>
              </a:rPr>
              <a:t>BA in architecture (diplôme d'études) at the close of a 3-year course. Students master the basics of architectural culture, understanding and practice of architectural projects and design processes. 6 semesters worth 180 ECTS. </a:t>
            </a:r>
          </a:p>
          <a:p>
            <a:pPr algn="just" eaLnBrk="1" hangingPunct="1"/>
            <a:endParaRPr lang="en-US" altLang="en-US" sz="1800">
              <a:latin typeface="Calibri" panose="020F0502020204030204" pitchFamily="34" charset="0"/>
            </a:endParaRPr>
          </a:p>
          <a:p>
            <a:pPr algn="just" eaLnBrk="1" hangingPunct="1"/>
            <a:r>
              <a:rPr lang="en-US" altLang="en-US" sz="1800">
                <a:latin typeface="Calibri" panose="020F0502020204030204" pitchFamily="34" charset="0"/>
              </a:rPr>
              <a:t>Internships</a:t>
            </a:r>
          </a:p>
          <a:p>
            <a:pPr eaLnBrk="1" hangingPunct="1"/>
            <a:r>
              <a:rPr lang="en-US" altLang="en-US" sz="1800">
                <a:latin typeface="Calibri" panose="020F0502020204030204" pitchFamily="34" charset="0"/>
              </a:rPr>
              <a:t>There are two compulsory internships :</a:t>
            </a:r>
          </a:p>
          <a:p>
            <a:pPr eaLnBrk="1" hangingPunct="1"/>
            <a:r>
              <a:rPr lang="en-US" altLang="en-US" sz="1800">
                <a:latin typeface="Calibri" panose="020F0502020204030204" pitchFamily="34" charset="0"/>
              </a:rPr>
              <a:t>- a 15-day "building site" internship during the 2nd semester</a:t>
            </a:r>
          </a:p>
          <a:p>
            <a:pPr eaLnBrk="1" hangingPunct="1">
              <a:buFontTx/>
              <a:buChar char="-"/>
            </a:pPr>
            <a:r>
              <a:rPr lang="en-US" altLang="en-US" sz="1800">
                <a:latin typeface="Calibri" panose="020F0502020204030204" pitchFamily="34" charset="0"/>
              </a:rPr>
              <a:t>a one-month "first experience" internship during the 4th semester so that students can apprehend the wide-range of professional practices. </a:t>
            </a:r>
          </a:p>
          <a:p>
            <a:pPr eaLnBrk="1" hangingPunct="1">
              <a:buFontTx/>
              <a:buChar char="-"/>
            </a:pPr>
            <a:endParaRPr lang="en-US" altLang="en-US" sz="1800">
              <a:latin typeface="Calibri" panose="020F0502020204030204" pitchFamily="34" charset="0"/>
            </a:endParaRPr>
          </a:p>
          <a:p>
            <a:pPr eaLnBrk="1" hangingPunct="1"/>
            <a:r>
              <a:rPr lang="en-US" altLang="en-US" sz="1800">
                <a:latin typeface="Calibri" panose="020F0502020204030204" pitchFamily="34" charset="0"/>
              </a:rPr>
              <a:t>5-year course leads to an MA in architecture. It is 4 semesters worth 120 ECTS credits. </a:t>
            </a:r>
          </a:p>
          <a:p>
            <a:pPr eaLnBrk="1" hangingPunct="1"/>
            <a:endParaRPr lang="en-US" altLang="en-US" sz="1800">
              <a:latin typeface="Calibri" panose="020F0502020204030204" pitchFamily="34" charset="0"/>
            </a:endParaRPr>
          </a:p>
          <a:p>
            <a:pPr eaLnBrk="1" hangingPunct="1"/>
            <a:r>
              <a:rPr lang="en-US" altLang="en-US" sz="1800">
                <a:latin typeface="Calibri" panose="020F0502020204030204" pitchFamily="34" charset="0"/>
              </a:rPr>
              <a:t>Senior year internship: 2-month full-time internship that is carried out preferably in between the second and third semester and counts as 8 ECTS credits. </a:t>
            </a:r>
          </a:p>
          <a:p>
            <a:pPr eaLnBrk="1" hangingPunct="1"/>
            <a:r>
              <a:rPr lang="en-US" altLang="en-US" sz="1200">
                <a:latin typeface="Calibri" panose="020F0502020204030204" pitchFamily="34" charset="0"/>
              </a:rPr>
              <a:t>(http://www.versailles.archi.fr/index.php?page=etudes&amp;categorie=etudes_licence)</a:t>
            </a:r>
            <a:endParaRPr lang="en-US" altLang="en-US" sz="1800">
              <a:latin typeface="Calibri" panose="020F0502020204030204" pitchFamily="34" charset="0"/>
            </a:endParaRPr>
          </a:p>
          <a:p>
            <a:pPr eaLnBrk="1" hangingPunct="1"/>
            <a:endParaRPr lang="en-US" altLang="en-US" sz="1800">
              <a:latin typeface="Calibri" panose="020F0502020204030204" pitchFamily="34" charset="0"/>
            </a:endParaRPr>
          </a:p>
        </p:txBody>
      </p:sp>
      <p:sp>
        <p:nvSpPr>
          <p:cNvPr id="12291" name="1 Başlık"/>
          <p:cNvSpPr>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FRANSA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idx="4294967295"/>
          </p:nvPr>
        </p:nvSpPr>
        <p:spPr/>
        <p:txBody>
          <a:bodyPr anchor="b"/>
          <a:lstStyle/>
          <a:p>
            <a:pPr marL="838200" indent="-838200" algn="l" eaLnBrk="1" hangingPunct="1"/>
            <a:r>
              <a:rPr lang="tr-TR" altLang="en-US" sz="3200" smtClean="0">
                <a:ea typeface="ＭＳ Ｐゴシック" panose="020B0600070205080204" pitchFamily="34" charset="-128"/>
              </a:rPr>
              <a:t>TÜRKİYE’DE STAJ</a:t>
            </a:r>
            <a:endParaRPr lang="tr-TR" altLang="en-US" sz="3200" b="1" i="1" u="sng" smtClean="0">
              <a:ea typeface="ＭＳ Ｐゴシック" panose="020B0600070205080204" pitchFamily="34" charset="-128"/>
            </a:endParaRPr>
          </a:p>
        </p:txBody>
      </p:sp>
      <p:sp>
        <p:nvSpPr>
          <p:cNvPr id="12291" name="2 İçerik Yer Tutucusu"/>
          <p:cNvSpPr>
            <a:spLocks noGrp="1"/>
          </p:cNvSpPr>
          <p:nvPr>
            <p:ph idx="4294967295"/>
          </p:nvPr>
        </p:nvSpPr>
        <p:spPr>
          <a:xfrm>
            <a:off x="457200" y="1600200"/>
            <a:ext cx="8305800" cy="5068888"/>
          </a:xfrm>
        </p:spPr>
        <p:txBody>
          <a:bodyPr/>
          <a:lstStyle/>
          <a:p>
            <a:pPr marL="0" indent="0" algn="just" eaLnBrk="1" hangingPunct="1">
              <a:buFont typeface="Arial" panose="020B0604020202020204" pitchFamily="34" charset="0"/>
              <a:buNone/>
            </a:pPr>
            <a:r>
              <a:rPr lang="tr-TR" altLang="en-US" sz="1800" smtClean="0">
                <a:ea typeface="ＭＳ Ｐゴシック" panose="020B0600070205080204" pitchFamily="34" charset="-128"/>
              </a:rPr>
              <a:t>Türkiye’deki mimarlık okullarında meslek pratiği olarak görülen staj, 4 yıllık eğitim içerisinde yer almaktadır. Ancak bu durumun UIA toplantılarının da sonucu olarak, özellikle son yıllar içerisinde 5 yıl + meslek pratiğine dönüştürülmesi gerekliliği, Mobbig ve Eğitim Kurultaylarında sıklıkla tartışılmaktadır.</a:t>
            </a:r>
          </a:p>
          <a:p>
            <a:pPr marL="0" indent="0" algn="just" eaLnBrk="1" hangingPunct="1">
              <a:buFont typeface="Arial" panose="020B0604020202020204" pitchFamily="34" charset="0"/>
              <a:buNone/>
            </a:pPr>
            <a:endParaRPr lang="tr-TR" altLang="en-US" sz="1800" smtClean="0">
              <a:ea typeface="ＭＳ Ｐゴシック" panose="020B0600070205080204" pitchFamily="34" charset="-128"/>
            </a:endParaRPr>
          </a:p>
          <a:p>
            <a:pPr marL="0" indent="0" algn="just" eaLnBrk="1" hangingPunct="1">
              <a:buFont typeface="Arial" panose="020B0604020202020204" pitchFamily="34" charset="0"/>
              <a:buNone/>
            </a:pPr>
            <a:r>
              <a:rPr lang="tr-TR" altLang="en-US" sz="1800" smtClean="0">
                <a:ea typeface="ＭＳ Ｐゴシック" panose="020B0600070205080204" pitchFamily="34" charset="-128"/>
              </a:rPr>
              <a:t>Bu bağlamda 33. MOBBİG-Isparta toplantısında Eğitim Komisyonu Yürütücüsü Prof. Dr. Rengin Ünver ve ekibinin sunmuş olduğu çalışmaya ilave olarak, Mimarlık okullarında mevcut staj durumları, türleri, bu stajların AKTS değerleri üzerine bir araştırma yapılmıştır.</a:t>
            </a:r>
            <a:r>
              <a:rPr lang="tr-TR" altLang="en-US" sz="2000" smtClean="0">
                <a:ea typeface="ＭＳ Ｐゴシック" panose="020B0600070205080204" pitchFamily="34" charset="-128"/>
              </a:rPr>
              <a:t> </a:t>
            </a:r>
          </a:p>
          <a:p>
            <a:pPr marL="0" indent="0" algn="just" eaLnBrk="1" hangingPunct="1">
              <a:buFont typeface="Arial" panose="020B0604020202020204" pitchFamily="34" charset="0"/>
              <a:buNone/>
            </a:pPr>
            <a:r>
              <a:rPr lang="tr-TR" altLang="en-US" sz="1800" smtClean="0">
                <a:ea typeface="ＭＳ Ｐゴシック" panose="020B0600070205080204" pitchFamily="34" charset="-128"/>
              </a:rPr>
              <a:t>Bölüm Başkanlarına yönlendirilen sorular:</a:t>
            </a:r>
          </a:p>
          <a:p>
            <a:pPr marL="0" indent="0"/>
            <a:r>
              <a:rPr lang="tr-TR" altLang="en-US" sz="1800" smtClean="0">
                <a:ea typeface="ＭＳ Ｐゴシック" panose="020B0600070205080204" pitchFamily="34" charset="-128"/>
              </a:rPr>
              <a:t>Öğrencilerin yükümlü oldukları staj içerikleri nelerdir (Üniversitede yapılan, Şantiye, Büro)? </a:t>
            </a:r>
          </a:p>
          <a:p>
            <a:pPr marL="0" indent="0"/>
            <a:r>
              <a:rPr lang="tr-TR" altLang="en-US" sz="1800" smtClean="0">
                <a:ea typeface="ＭＳ Ｐゴシック" panose="020B0600070205080204" pitchFamily="34" charset="-128"/>
              </a:rPr>
              <a:t>Öğrenciler için Staj yükümlülüğü kaç iş günüdür? </a:t>
            </a:r>
          </a:p>
          <a:p>
            <a:pPr marL="0" indent="0"/>
            <a:r>
              <a:rPr lang="tr-TR" altLang="en-US" sz="1800" smtClean="0">
                <a:ea typeface="ＭＳ Ｐゴシック" panose="020B0600070205080204" pitchFamily="34" charset="-128"/>
              </a:rPr>
              <a:t>Öğrenim Programınız kapsamında stajların yerel ve AKTS kredi değerleri nedir?</a:t>
            </a:r>
            <a:r>
              <a:rPr lang="tr-TR" altLang="en-US" sz="1200" smtClean="0">
                <a:ea typeface="ＭＳ Ｐゴシック" panose="020B0600070205080204" pitchFamily="34" charset="-128"/>
              </a:rPr>
              <a:t/>
            </a:r>
            <a:br>
              <a:rPr lang="tr-TR" altLang="en-US" sz="1200" smtClean="0">
                <a:ea typeface="ＭＳ Ｐゴシック" panose="020B0600070205080204" pitchFamily="34" charset="-128"/>
              </a:rPr>
            </a:br>
            <a:endParaRPr lang="tr-TR" altLang="en-US" sz="1200" smtClean="0">
              <a:ea typeface="ＭＳ Ｐゴシック" panose="020B0600070205080204" pitchFamily="34" charset="-128"/>
            </a:endParaRPr>
          </a:p>
          <a:p>
            <a:pPr marL="0" indent="0"/>
            <a:endParaRPr lang="tr-TR" altLang="en-US" sz="1200" smtClean="0">
              <a:ea typeface="ＭＳ Ｐゴシック" panose="020B0600070205080204" pitchFamily="34" charset="-128"/>
            </a:endParaRPr>
          </a:p>
          <a:p>
            <a:pPr marL="0" indent="0" algn="just" eaLnBrk="1" hangingPunct="1">
              <a:buFont typeface="Arial" panose="020B0604020202020204" pitchFamily="34" charset="0"/>
              <a:buNone/>
            </a:pPr>
            <a:r>
              <a:rPr lang="tr-TR" altLang="en-US" sz="1100" smtClean="0">
                <a:ea typeface="ＭＳ Ｐゴシック" panose="020B0600070205080204" pitchFamily="34" charset="-128"/>
              </a:rPr>
              <a:t>XXXIII . MİMARLIK OKULLARI BÖLÜM BAŞKANLARI İLETİŞİM GRUBU (MOBBİG) TOPLANTISI 06-08 EKİM 2011 / SÜLEYMAN DEMİREL ÜNİVERSİTESİ-ISPARTA, </a:t>
            </a:r>
            <a:r>
              <a:rPr lang="tr-TR" altLang="en-US" sz="1100" b="1" smtClean="0">
                <a:ea typeface="ＭＳ Ｐゴシック" panose="020B0600070205080204" pitchFamily="34" charset="-128"/>
              </a:rPr>
              <a:t>Prof. Dr. Rengin ÜNVER </a:t>
            </a:r>
            <a:r>
              <a:rPr lang="tr-TR" altLang="en-US" sz="1100" smtClean="0">
                <a:ea typeface="ＭＳ Ｐゴシック" panose="020B0600070205080204" pitchFamily="34" charset="-128"/>
              </a:rPr>
              <a:t>(YTÜ), MOBBİG Mimarlık Eğitimi Komisyonu Yürütücüsü</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p:txBody>
          <a:bodyPr/>
          <a:lstStyle/>
          <a:p>
            <a:pPr eaLnBrk="1" hangingPunct="1"/>
            <a:endParaRPr lang="en-US" altLang="en-US" smtClean="0">
              <a:ea typeface="ＭＳ Ｐゴシック" panose="020B0600070205080204" pitchFamily="34" charset="-128"/>
            </a:endParaRPr>
          </a:p>
        </p:txBody>
      </p:sp>
      <p:pic>
        <p:nvPicPr>
          <p:cNvPr id="14339" name="3 İçerik Yer Tutucusu"/>
          <p:cNvPicPr>
            <a:picLocks noGrp="1" noChangeArrowheads="1"/>
          </p:cNvPicPr>
          <p:nvPr>
            <p:ph idx="1"/>
          </p:nvPr>
        </p:nvPicPr>
        <p:blipFill>
          <a:blip r:embed="rId2">
            <a:extLst>
              <a:ext uri="{28A0092B-C50C-407E-A947-70E740481C1C}">
                <a14:useLocalDpi xmlns:a14="http://schemas.microsoft.com/office/drawing/2010/main" val="0"/>
              </a:ext>
            </a:extLst>
          </a:blip>
          <a:srcRect r="1654" b="2199"/>
          <a:stretch>
            <a:fillRect/>
          </a:stretch>
        </p:blipFill>
        <p:spPr>
          <a:xfrm>
            <a:off x="0" y="-73025"/>
            <a:ext cx="9144000" cy="6931025"/>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75" name="Group 1067"/>
          <p:cNvGraphicFramePr>
            <a:graphicFrameLocks noGrp="1"/>
          </p:cNvGraphicFramePr>
          <p:nvPr>
            <p:ph idx="1"/>
          </p:nvPr>
        </p:nvGraphicFramePr>
        <p:xfrm>
          <a:off x="0" y="0"/>
          <a:ext cx="9144000" cy="6870700"/>
        </p:xfrm>
        <a:graphic>
          <a:graphicData uri="http://schemas.openxmlformats.org/drawingml/2006/table">
            <a:tbl>
              <a:tblPr/>
              <a:tblGrid>
                <a:gridCol w="2195513">
                  <a:extLst>
                    <a:ext uri="{9D8B030D-6E8A-4147-A177-3AD203B41FA5}">
                      <a16:colId xmlns:a16="http://schemas.microsoft.com/office/drawing/2014/main" val="1546442889"/>
                    </a:ext>
                  </a:extLst>
                </a:gridCol>
                <a:gridCol w="2881312">
                  <a:extLst>
                    <a:ext uri="{9D8B030D-6E8A-4147-A177-3AD203B41FA5}">
                      <a16:colId xmlns:a16="http://schemas.microsoft.com/office/drawing/2014/main" val="3933234469"/>
                    </a:ext>
                  </a:extLst>
                </a:gridCol>
                <a:gridCol w="4067175">
                  <a:extLst>
                    <a:ext uri="{9D8B030D-6E8A-4147-A177-3AD203B41FA5}">
                      <a16:colId xmlns:a16="http://schemas.microsoft.com/office/drawing/2014/main" val="2060519945"/>
                    </a:ext>
                  </a:extLst>
                </a:gridCol>
              </a:tblGrid>
              <a:tr h="4238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1" i="0" u="none" strike="noStrike" cap="none" normalizeH="0" baseline="0" smtClean="0">
                          <a:ln>
                            <a:noFill/>
                          </a:ln>
                          <a:solidFill>
                            <a:srgbClr val="FFFFFF"/>
                          </a:solidFill>
                          <a:effectLst/>
                          <a:latin typeface="Calibri" panose="020F0502020204030204" pitchFamily="34" charset="0"/>
                          <a:ea typeface="ＭＳ Ｐゴシック" panose="020B0600070205080204" pitchFamily="34" charset="-128"/>
                        </a:rPr>
                        <a:t> KURUM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859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1" i="0" u="none" strike="noStrike" cap="none" normalizeH="0" baseline="0" smtClean="0">
                          <a:ln>
                            <a:noFill/>
                          </a:ln>
                          <a:solidFill>
                            <a:srgbClr val="FFFFFF"/>
                          </a:solidFill>
                          <a:effectLst/>
                          <a:latin typeface="Calibri" panose="020F0502020204030204" pitchFamily="34" charset="0"/>
                          <a:ea typeface="ＭＳ Ｐゴシック" panose="020B0600070205080204" pitchFamily="34" charset="-128"/>
                        </a:rPr>
                        <a:t>TOPLAM İŞGÜNÜ</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859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1" i="0" u="none" strike="noStrike" cap="none" normalizeH="0" baseline="0" smtClean="0">
                          <a:ln>
                            <a:noFill/>
                          </a:ln>
                          <a:solidFill>
                            <a:srgbClr val="FFFFFF"/>
                          </a:solidFill>
                          <a:effectLst/>
                          <a:latin typeface="Calibri" panose="020F0502020204030204" pitchFamily="34" charset="0"/>
                          <a:ea typeface="ＭＳ Ｐゴシック" panose="020B0600070205080204" pitchFamily="34" charset="-128"/>
                        </a:rPr>
                        <a:t>AKTS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859C"/>
                    </a:solidFill>
                  </a:tcPr>
                </a:tc>
                <a:extLst>
                  <a:ext uri="{0D108BD9-81ED-4DB2-BD59-A6C34878D82A}">
                    <a16:rowId xmlns:a16="http://schemas.microsoft.com/office/drawing/2014/main" val="2746604487"/>
                  </a:ext>
                </a:extLst>
              </a:tr>
              <a:tr h="91440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15. BAHÇEŞEHİR Ü.</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7DE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sng"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72</a:t>
                      </a: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 İşgünü (36 Büro/ 36 Şantiye) - (24 Sanat Stajı, 24 Büro, 24 Şantiye)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7DE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(2012- 2013 Eğitim Öğretim yılında AKTS verilecek)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7DEE8"/>
                    </a:solidFill>
                  </a:tcPr>
                </a:tc>
                <a:extLst>
                  <a:ext uri="{0D108BD9-81ED-4DB2-BD59-A6C34878D82A}">
                    <a16:rowId xmlns:a16="http://schemas.microsoft.com/office/drawing/2014/main" val="1841444575"/>
                  </a:ext>
                </a:extLst>
              </a:tr>
              <a:tr h="91440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16. ANADOLU Ü.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sng"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60 </a:t>
                      </a: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İşgünü (30 Büro – 30 Şantiye)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(2012-2013 Eğitim Öğretim yılında yeni bir yapılanmaya gidilecek)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2422990944"/>
                  </a:ext>
                </a:extLst>
              </a:tr>
              <a:tr h="6397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17. İ. KEMERBURGAZ </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      Ü.</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sng"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40</a:t>
                      </a: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 İşgünü (20 Şantiye, 20 Büro)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extLst>
                  <a:ext uri="{0D108BD9-81ED-4DB2-BD59-A6C34878D82A}">
                    <a16:rowId xmlns:a16="http://schemas.microsoft.com/office/drawing/2014/main" val="1006546829"/>
                  </a:ext>
                </a:extLst>
              </a:tr>
              <a:tr h="60801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18. DOĞUŞ Ü.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sng"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60</a:t>
                      </a: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 (30 Şantiye, 30 Büro)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3824061313"/>
                  </a:ext>
                </a:extLst>
              </a:tr>
              <a:tr h="6397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19. YAŞAR Ü.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342900" marR="0" lvl="0" indent="-342900" algn="l" defTabSz="914400" rtl="0" eaLnBrk="1" fontAlgn="base" latinLnBrk="0" hangingPunct="1">
                        <a:lnSpc>
                          <a:spcPct val="100000"/>
                        </a:lnSpc>
                        <a:spcBef>
                          <a:spcPct val="0"/>
                        </a:spcBef>
                        <a:spcAft>
                          <a:spcPct val="0"/>
                        </a:spcAft>
                        <a:buClrTx/>
                        <a:buSzTx/>
                        <a:buFontTx/>
                        <a:buAutoNum type="arabicPlain" startAt="40"/>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(10 +10 Şantiye – Büro)</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       (10+10 Şantiye – Büro)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extLst>
                  <a:ext uri="{0D108BD9-81ED-4DB2-BD59-A6C34878D82A}">
                    <a16:rowId xmlns:a16="http://schemas.microsoft.com/office/drawing/2014/main" val="3544267479"/>
                  </a:ext>
                </a:extLst>
              </a:tr>
              <a:tr h="91440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20. BEYKENT Ü.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sng"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60</a:t>
                      </a: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 (30 Büro, 30 Şantiye      Workshop, Çalıştay, Yarışmalar)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(2012-2013 Eğitim Öğretim yılında yeni bir yapılanmaya gidilecek)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126096571"/>
                  </a:ext>
                </a:extLst>
              </a:tr>
              <a:tr h="91440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21. ULUDAĞ Ü.</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sng"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60</a:t>
                      </a: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  (15+15   Büro – Keşif-                                                                                  metraj) (15+15  Şantiye –Kaba İnşaat / İnce İşler)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4+4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extLst>
                  <a:ext uri="{0D108BD9-81ED-4DB2-BD59-A6C34878D82A}">
                    <a16:rowId xmlns:a16="http://schemas.microsoft.com/office/drawing/2014/main" val="2018839077"/>
                  </a:ext>
                </a:extLst>
              </a:tr>
              <a:tr h="90011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22. GEBZE YÜKSEK                                  TEKN. 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7DE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60 ( Büro, Şantiye, Yaz Okulları, Atölye) (30+30)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7DE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7DEE8"/>
                    </a:solidFill>
                  </a:tcPr>
                </a:tc>
                <a:extLst>
                  <a:ext uri="{0D108BD9-81ED-4DB2-BD59-A6C34878D82A}">
                    <a16:rowId xmlns:a16="http://schemas.microsoft.com/office/drawing/2014/main" val="470177594"/>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İçerik Yer Tutucusu"/>
          <p:cNvSpPr>
            <a:spLocks noGrp="1"/>
          </p:cNvSpPr>
          <p:nvPr>
            <p:ph idx="1"/>
          </p:nvPr>
        </p:nvSpPr>
        <p:spPr>
          <a:xfrm>
            <a:off x="457200" y="476250"/>
            <a:ext cx="8229600" cy="5649913"/>
          </a:xfrm>
        </p:spPr>
        <p:txBody>
          <a:bodyPr/>
          <a:lstStyle/>
          <a:p>
            <a:pPr eaLnBrk="1" hangingPunct="1"/>
            <a:endParaRPr lang="en-US" altLang="en-US" smtClean="0">
              <a:ea typeface="ＭＳ Ｐゴシック" panose="020B0600070205080204" pitchFamily="34" charset="-128"/>
            </a:endParaRPr>
          </a:p>
        </p:txBody>
      </p:sp>
      <p:graphicFrame>
        <p:nvGraphicFramePr>
          <p:cNvPr id="4" name="3 İçerik Yer Tutucusu"/>
          <p:cNvGraphicFramePr>
            <a:graphicFrameLocks noGrp="1"/>
          </p:cNvGraphicFramePr>
          <p:nvPr/>
        </p:nvGraphicFramePr>
        <p:xfrm>
          <a:off x="0" y="0"/>
          <a:ext cx="9144000" cy="3068638"/>
        </p:xfrm>
        <a:graphic>
          <a:graphicData uri="http://schemas.openxmlformats.org/drawingml/2006/table">
            <a:tbl>
              <a:tblPr/>
              <a:tblGrid>
                <a:gridCol w="1979613">
                  <a:extLst>
                    <a:ext uri="{9D8B030D-6E8A-4147-A177-3AD203B41FA5}">
                      <a16:colId xmlns:a16="http://schemas.microsoft.com/office/drawing/2014/main" val="3895872872"/>
                    </a:ext>
                  </a:extLst>
                </a:gridCol>
                <a:gridCol w="5976937">
                  <a:extLst>
                    <a:ext uri="{9D8B030D-6E8A-4147-A177-3AD203B41FA5}">
                      <a16:colId xmlns:a16="http://schemas.microsoft.com/office/drawing/2014/main" val="509566327"/>
                    </a:ext>
                  </a:extLst>
                </a:gridCol>
                <a:gridCol w="1187450">
                  <a:extLst>
                    <a:ext uri="{9D8B030D-6E8A-4147-A177-3AD203B41FA5}">
                      <a16:colId xmlns:a16="http://schemas.microsoft.com/office/drawing/2014/main" val="2625482756"/>
                    </a:ext>
                  </a:extLst>
                </a:gridCol>
              </a:tblGrid>
              <a:tr h="465138">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1" i="0" u="none" strike="noStrike" cap="none" normalizeH="0" baseline="0" smtClean="0">
                          <a:ln>
                            <a:noFill/>
                          </a:ln>
                          <a:solidFill>
                            <a:srgbClr val="FFFFFF"/>
                          </a:solidFill>
                          <a:effectLst/>
                          <a:latin typeface="Calibri" panose="020F0502020204030204" pitchFamily="34" charset="0"/>
                          <a:ea typeface="ＭＳ Ｐゴシック" panose="020B0600070205080204" pitchFamily="34" charset="-128"/>
                        </a:rPr>
                        <a:t> KURUM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859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1" i="0" u="none" strike="noStrike" cap="none" normalizeH="0" baseline="0" smtClean="0">
                          <a:ln>
                            <a:noFill/>
                          </a:ln>
                          <a:solidFill>
                            <a:srgbClr val="FFFFFF"/>
                          </a:solidFill>
                          <a:effectLst/>
                          <a:latin typeface="Calibri" panose="020F0502020204030204" pitchFamily="34" charset="0"/>
                          <a:ea typeface="ＭＳ Ｐゴシック" panose="020B0600070205080204" pitchFamily="34" charset="-128"/>
                        </a:rPr>
                        <a:t>TOPLAM İŞGÜNÜ</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859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1" i="0" u="none" strike="noStrike" cap="none" normalizeH="0" baseline="0" smtClean="0">
                          <a:ln>
                            <a:noFill/>
                          </a:ln>
                          <a:solidFill>
                            <a:srgbClr val="FFFFFF"/>
                          </a:solidFill>
                          <a:effectLst/>
                          <a:latin typeface="Calibri" panose="020F0502020204030204" pitchFamily="34" charset="0"/>
                          <a:ea typeface="ＭＳ Ｐゴシック" panose="020B0600070205080204" pitchFamily="34" charset="-128"/>
                        </a:rPr>
                        <a:t>AKTS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859C"/>
                    </a:solidFill>
                  </a:tcPr>
                </a:tc>
                <a:extLst>
                  <a:ext uri="{0D108BD9-81ED-4DB2-BD59-A6C34878D82A}">
                    <a16:rowId xmlns:a16="http://schemas.microsoft.com/office/drawing/2014/main" val="2420726263"/>
                  </a:ext>
                </a:extLst>
              </a:tr>
              <a:tr h="6905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23.  ATILIM Ü.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7DE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55 (15 Topoğrafya, 20 Şantiye, 20 Büro)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7DE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1+2+2= 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7DEE8"/>
                    </a:solidFill>
                  </a:tcPr>
                </a:tc>
                <a:extLst>
                  <a:ext uri="{0D108BD9-81ED-4DB2-BD59-A6C34878D82A}">
                    <a16:rowId xmlns:a16="http://schemas.microsoft.com/office/drawing/2014/main" val="579785181"/>
                  </a:ext>
                </a:extLst>
              </a:tr>
              <a:tr h="98425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24. FATİH SULTAN            MEHMET Ü.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72 (20 Ölçme ve Değerlendirme (Topoğrafya-Rölöve-Çevre Analizi), 22 Şantiye ve 30 Mesleki Uygulama ve Gelişim (Büro - Araştırma –Seminer))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extLst>
                  <a:ext uri="{0D108BD9-81ED-4DB2-BD59-A6C34878D82A}">
                    <a16:rowId xmlns:a16="http://schemas.microsoft.com/office/drawing/2014/main" val="1852743976"/>
                  </a:ext>
                </a:extLst>
              </a:tr>
              <a:tr h="465138">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25. KOCAELİ Ü.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7DE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60 (30 Büro, 30 Şantiye)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7DE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3+4 =7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7DEE8"/>
                    </a:solidFill>
                  </a:tcPr>
                </a:tc>
                <a:extLst>
                  <a:ext uri="{0D108BD9-81ED-4DB2-BD59-A6C34878D82A}">
                    <a16:rowId xmlns:a16="http://schemas.microsoft.com/office/drawing/2014/main" val="4224731523"/>
                  </a:ext>
                </a:extLst>
              </a:tr>
              <a:tr h="465138">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26. BOZOK Ü.</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60 (30 Büro, 30 Şantiye)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en-US" sz="1800" b="0" i="0" u="none" strike="noStrike" cap="none" normalizeH="0" baseline="0" smtClean="0">
                          <a:ln>
                            <a:noFill/>
                          </a:ln>
                          <a:solidFill>
                            <a:srgbClr val="000000"/>
                          </a:solidFill>
                          <a:effectLst/>
                          <a:latin typeface="Calibri" panose="020F0502020204030204" pitchFamily="34" charset="0"/>
                          <a:ea typeface="ＭＳ Ｐゴシック" panose="020B0600070205080204" pitchFamily="34" charset="-128"/>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CDDD"/>
                    </a:solidFill>
                  </a:tcPr>
                </a:tc>
                <a:extLst>
                  <a:ext uri="{0D108BD9-81ED-4DB2-BD59-A6C34878D82A}">
                    <a16:rowId xmlns:a16="http://schemas.microsoft.com/office/drawing/2014/main" val="2884319650"/>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1 Başlık"/>
          <p:cNvSpPr>
            <a:spLocks noGrp="1"/>
          </p:cNvSpPr>
          <p:nvPr>
            <p:ph type="title"/>
          </p:nvPr>
        </p:nvSpPr>
        <p:spPr>
          <a:xfrm>
            <a:off x="468313" y="260350"/>
            <a:ext cx="8229600" cy="635000"/>
          </a:xfrm>
        </p:spPr>
        <p:txBody>
          <a:bodyPr/>
          <a:lstStyle/>
          <a:p>
            <a:pPr algn="l"/>
            <a:r>
              <a:rPr lang="tr-TR" altLang="en-US" sz="2400" b="1" smtClean="0">
                <a:ea typeface="ＭＳ Ｐゴシック" panose="020B0600070205080204" pitchFamily="34" charset="-128"/>
              </a:rPr>
              <a:t>Stajların toplam gün sayısı ve AKTS kredisi</a:t>
            </a:r>
            <a:endParaRPr lang="tr-TR" altLang="en-US" smtClean="0">
              <a:ea typeface="ＭＳ Ｐゴシック" panose="020B0600070205080204" pitchFamily="34" charset="-128"/>
            </a:endParaRPr>
          </a:p>
        </p:txBody>
      </p:sp>
      <p:graphicFrame>
        <p:nvGraphicFramePr>
          <p:cNvPr id="1026" name="3 İçerik Yer Tutucusu"/>
          <p:cNvGraphicFramePr>
            <a:graphicFrameLocks noGrp="1"/>
          </p:cNvGraphicFramePr>
          <p:nvPr>
            <p:ph idx="1"/>
          </p:nvPr>
        </p:nvGraphicFramePr>
        <p:xfrm>
          <a:off x="273050" y="714375"/>
          <a:ext cx="8742363" cy="5934075"/>
        </p:xfrm>
        <a:graphic>
          <a:graphicData uri="http://schemas.openxmlformats.org/presentationml/2006/ole">
            <mc:AlternateContent xmlns:mc="http://schemas.openxmlformats.org/markup-compatibility/2006">
              <mc:Choice xmlns:v="urn:schemas-microsoft-com:vml" Requires="v">
                <p:oleObj spid="_x0000_s1028" r:id="rId3" imgW="8742422" imgH="5938019" progId="Excel.Chart.8">
                  <p:embed/>
                </p:oleObj>
              </mc:Choice>
              <mc:Fallback>
                <p:oleObj r:id="rId3" imgW="8742422" imgH="5938019" progId="Excel.Chart.8">
                  <p:embed/>
                  <p:pic>
                    <p:nvPicPr>
                      <p:cNvPr id="0" name="3 İçerik Yer Tutucusu"/>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050" y="714375"/>
                        <a:ext cx="8742363" cy="593407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İçerik Yer Tutucusu"/>
          <p:cNvSpPr>
            <a:spLocks noGrp="1"/>
          </p:cNvSpPr>
          <p:nvPr>
            <p:ph idx="1"/>
          </p:nvPr>
        </p:nvSpPr>
        <p:spPr>
          <a:xfrm>
            <a:off x="457200" y="1052513"/>
            <a:ext cx="8229600" cy="4105275"/>
          </a:xfrm>
        </p:spPr>
        <p:txBody>
          <a:bodyPr/>
          <a:lstStyle/>
          <a:p>
            <a:pPr marL="0" indent="0" eaLnBrk="1" hangingPunct="1">
              <a:lnSpc>
                <a:spcPct val="80000"/>
              </a:lnSpc>
              <a:buFont typeface="Arial" panose="020B0604020202020204" pitchFamily="34" charset="0"/>
              <a:buNone/>
            </a:pPr>
            <a:r>
              <a:rPr lang="tr-TR" altLang="en-US" sz="2000" b="1" smtClean="0">
                <a:ea typeface="ＭＳ Ｐゴシック" panose="020B0600070205080204" pitchFamily="34" charset="-128"/>
              </a:rPr>
              <a:t>AKTS nedir ?</a:t>
            </a:r>
          </a:p>
          <a:p>
            <a:pPr marL="0" indent="0" eaLnBrk="1" hangingPunct="1">
              <a:lnSpc>
                <a:spcPct val="80000"/>
              </a:lnSpc>
              <a:buFont typeface="Arial" panose="020B0604020202020204" pitchFamily="34" charset="0"/>
              <a:buNone/>
            </a:pPr>
            <a:endParaRPr lang="tr-TR" altLang="en-US" sz="2000" smtClean="0">
              <a:ea typeface="ＭＳ Ｐゴシック" panose="020B0600070205080204" pitchFamily="34" charset="-128"/>
            </a:endParaRPr>
          </a:p>
          <a:p>
            <a:pPr marL="0" indent="0" eaLnBrk="1" hangingPunct="1">
              <a:lnSpc>
                <a:spcPct val="80000"/>
              </a:lnSpc>
              <a:buFont typeface="Arial" panose="020B0604020202020204" pitchFamily="34" charset="0"/>
              <a:buNone/>
            </a:pPr>
            <a:r>
              <a:rPr lang="tr-TR" altLang="en-US" sz="2000" smtClean="0">
                <a:ea typeface="ＭＳ Ｐゴシック" panose="020B0600070205080204" pitchFamily="34" charset="-128"/>
              </a:rPr>
              <a:t>Avrupa Kredi Transfer Sistemi (European Credit Transfer System - ECTS) ECTS (European Credit Transfer System). </a:t>
            </a:r>
          </a:p>
          <a:p>
            <a:pPr marL="0" indent="0" eaLnBrk="1" hangingPunct="1">
              <a:lnSpc>
                <a:spcPct val="80000"/>
              </a:lnSpc>
              <a:buFont typeface="Arial" panose="020B0604020202020204" pitchFamily="34" charset="0"/>
              <a:buNone/>
            </a:pPr>
            <a:r>
              <a:rPr lang="tr-TR" altLang="en-US" sz="2000" smtClean="0">
                <a:ea typeface="ＭＳ Ｐゴシック" panose="020B0600070205080204" pitchFamily="34" charset="-128"/>
              </a:rPr>
              <a:t>Öğrenci hareketliliğini kolaylaştırmak ve öğrencilerin yurtdışında gördükleri eğitimlerinin kendi ülkelerinde tanınmasını garanti altına almak için Avrupa Birliği tarafından geliştirilmiş bir akreditasyon sistemidir. </a:t>
            </a:r>
          </a:p>
          <a:p>
            <a:pPr marL="0" indent="0" eaLnBrk="1" hangingPunct="1">
              <a:lnSpc>
                <a:spcPct val="80000"/>
              </a:lnSpc>
              <a:buFont typeface="Arial" panose="020B0604020202020204" pitchFamily="34" charset="0"/>
              <a:buNone/>
            </a:pPr>
            <a:endParaRPr lang="tr-TR" altLang="en-US" sz="1800" smtClean="0">
              <a:ea typeface="ＭＳ Ｐゴシック" panose="020B0600070205080204" pitchFamily="34" charset="-128"/>
            </a:endParaRPr>
          </a:p>
          <a:p>
            <a:pPr marL="0" indent="0" eaLnBrk="1" hangingPunct="1">
              <a:lnSpc>
                <a:spcPct val="80000"/>
              </a:lnSpc>
              <a:buFont typeface="Arial" panose="020B0604020202020204" pitchFamily="34" charset="0"/>
              <a:buNone/>
            </a:pPr>
            <a:r>
              <a:rPr lang="tr-TR" altLang="en-US" sz="2000" b="1" smtClean="0">
                <a:ea typeface="ＭＳ Ｐゴシック" panose="020B0600070205080204" pitchFamily="34" charset="-128"/>
              </a:rPr>
              <a:t>Nasıl hesaplanır?</a:t>
            </a:r>
            <a:endParaRPr lang="tr-TR" altLang="en-US" sz="2000" smtClean="0">
              <a:ea typeface="ＭＳ Ｐゴシック" panose="020B0600070205080204" pitchFamily="34" charset="-128"/>
            </a:endParaRPr>
          </a:p>
          <a:p>
            <a:pPr marL="0" indent="0" eaLnBrk="1" hangingPunct="1">
              <a:lnSpc>
                <a:spcPct val="80000"/>
              </a:lnSpc>
              <a:buFont typeface="Arial" panose="020B0604020202020204" pitchFamily="34" charset="0"/>
              <a:buNone/>
            </a:pPr>
            <a:endParaRPr lang="tr-TR" altLang="en-US" sz="2000" smtClean="0">
              <a:ea typeface="ＭＳ Ｐゴシック" panose="020B0600070205080204" pitchFamily="34" charset="-128"/>
            </a:endParaRPr>
          </a:p>
          <a:p>
            <a:pPr marL="0" indent="0" eaLnBrk="1" hangingPunct="1">
              <a:lnSpc>
                <a:spcPct val="80000"/>
              </a:lnSpc>
              <a:buFont typeface="Arial" panose="020B0604020202020204" pitchFamily="34" charset="0"/>
              <a:buNone/>
            </a:pPr>
            <a:r>
              <a:rPr lang="tr-TR" altLang="en-US" sz="2000" smtClean="0">
                <a:ea typeface="ＭＳ Ｐゴシック" panose="020B0600070205080204" pitchFamily="34" charset="-128"/>
              </a:rPr>
              <a:t>Öğretim Programında yer alan senelik derslerin toplamı, 60 AKTS olmalıdır. Dört yılın toplamı 240 AKTS olmalıdır. </a:t>
            </a:r>
          </a:p>
          <a:p>
            <a:pPr marL="0" indent="0" eaLnBrk="1" hangingPunct="1">
              <a:lnSpc>
                <a:spcPct val="80000"/>
              </a:lnSpc>
              <a:buFont typeface="Arial" panose="020B0604020202020204" pitchFamily="34" charset="0"/>
              <a:buNone/>
            </a:pPr>
            <a:r>
              <a:rPr lang="tr-TR" altLang="en-US" sz="2000" b="1" smtClean="0">
                <a:ea typeface="ＭＳ Ｐゴシック" panose="020B0600070205080204" pitchFamily="34" charset="-128"/>
              </a:rPr>
              <a:t>(25 saat 1 AKTS’dir.)</a:t>
            </a:r>
            <a:r>
              <a:rPr lang="tr-TR" altLang="en-US" sz="2000" smtClean="0">
                <a:ea typeface="ＭＳ Ｐゴシック" panose="020B0600070205080204" pitchFamily="34" charset="-128"/>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395288" y="404813"/>
            <a:ext cx="8229600" cy="611187"/>
          </a:xfrm>
        </p:spPr>
        <p:txBody>
          <a:bodyPr anchor="b"/>
          <a:lstStyle/>
          <a:p>
            <a:pPr algn="just" eaLnBrk="1" hangingPunct="1"/>
            <a:r>
              <a:rPr lang="tr-TR" altLang="en-US" sz="2400" smtClean="0">
                <a:ea typeface="ＭＳ Ｐゴシック" panose="020B0600070205080204" pitchFamily="34" charset="-128"/>
              </a:rPr>
              <a:t>Stajlara Verilen AKTS Değerleri</a:t>
            </a:r>
          </a:p>
        </p:txBody>
      </p:sp>
      <p:sp>
        <p:nvSpPr>
          <p:cNvPr id="3" name="2 İçerik Yer Tutucusu"/>
          <p:cNvSpPr>
            <a:spLocks noGrp="1"/>
          </p:cNvSpPr>
          <p:nvPr>
            <p:ph idx="1"/>
          </p:nvPr>
        </p:nvSpPr>
        <p:spPr>
          <a:xfrm>
            <a:off x="395288" y="1125538"/>
            <a:ext cx="8291512" cy="5732462"/>
          </a:xfrm>
        </p:spPr>
        <p:txBody>
          <a:bodyPr>
            <a:normAutofit/>
          </a:bodyPr>
          <a:lstStyle/>
          <a:p>
            <a:pPr algn="just" eaLnBrk="1" hangingPunct="1">
              <a:lnSpc>
                <a:spcPct val="60000"/>
              </a:lnSpc>
              <a:buFont typeface="Arial" panose="020B0604020202020204" pitchFamily="34" charset="0"/>
              <a:buNone/>
            </a:pPr>
            <a:r>
              <a:rPr lang="tr-TR" altLang="en-US" sz="1700" b="1" smtClean="0">
                <a:ea typeface="ＭＳ Ｐゴシック" panose="020B0600070205080204" pitchFamily="34" charset="-128"/>
              </a:rPr>
              <a:t>1 AKTS=</a:t>
            </a:r>
            <a:endParaRPr lang="tr-TR" altLang="en-US" sz="1700" smtClean="0">
              <a:ea typeface="ＭＳ Ｐゴシック" panose="020B0600070205080204" pitchFamily="34" charset="-128"/>
            </a:endParaRPr>
          </a:p>
          <a:p>
            <a:pPr eaLnBrk="1" hangingPunct="1">
              <a:lnSpc>
                <a:spcPct val="60000"/>
              </a:lnSpc>
            </a:pPr>
            <a:r>
              <a:rPr lang="tr-TR" altLang="en-US" sz="1700" smtClean="0">
                <a:ea typeface="ＭＳ Ｐゴシック" panose="020B0600070205080204" pitchFamily="34" charset="-128"/>
              </a:rPr>
              <a:t>İKÜ’</a:t>
            </a:r>
            <a:r>
              <a:rPr lang="tr-TR" altLang="ja-JP" sz="1700" smtClean="0">
                <a:ea typeface="ＭＳ Ｐゴシック" panose="020B0600070205080204" pitchFamily="34" charset="-128"/>
              </a:rPr>
              <a:t>de </a:t>
            </a:r>
            <a:r>
              <a:rPr lang="tr-TR" altLang="ja-JP" sz="1700" b="1" smtClean="0">
                <a:ea typeface="ＭＳ Ｐゴシック" panose="020B0600070205080204" pitchFamily="34" charset="-128"/>
              </a:rPr>
              <a:t>5 gün </a:t>
            </a:r>
            <a:r>
              <a:rPr lang="tr-TR" altLang="ja-JP" sz="1700" smtClean="0">
                <a:ea typeface="ＭＳ Ｐゴシック" panose="020B0600070205080204" pitchFamily="34" charset="-128"/>
              </a:rPr>
              <a:t>1 AKTS</a:t>
            </a:r>
            <a:endParaRPr lang="tr-TR" altLang="en-US" sz="1700" smtClean="0">
              <a:ea typeface="ＭＳ Ｐゴシック" panose="020B0600070205080204" pitchFamily="34" charset="-128"/>
            </a:endParaRPr>
          </a:p>
          <a:p>
            <a:pPr eaLnBrk="1" hangingPunct="1">
              <a:lnSpc>
                <a:spcPct val="60000"/>
              </a:lnSpc>
            </a:pPr>
            <a:r>
              <a:rPr lang="tr-TR" altLang="en-US" sz="1700" smtClean="0">
                <a:ea typeface="ＭＳ Ｐゴシック" panose="020B0600070205080204" pitchFamily="34" charset="-128"/>
              </a:rPr>
              <a:t>MSGSÜ’</a:t>
            </a:r>
            <a:r>
              <a:rPr lang="tr-TR" altLang="ja-JP" sz="1700" smtClean="0">
                <a:ea typeface="ＭＳ Ｐゴシック" panose="020B0600070205080204" pitchFamily="34" charset="-128"/>
              </a:rPr>
              <a:t>de </a:t>
            </a:r>
            <a:r>
              <a:rPr lang="tr-TR" altLang="ja-JP" sz="1700" b="1" smtClean="0">
                <a:ea typeface="ＭＳ Ｐゴシック" panose="020B0600070205080204" pitchFamily="34" charset="-128"/>
              </a:rPr>
              <a:t>30 gün </a:t>
            </a:r>
            <a:r>
              <a:rPr lang="tr-TR" altLang="ja-JP" sz="1700" smtClean="0">
                <a:ea typeface="ＭＳ Ｐゴシック" panose="020B0600070205080204" pitchFamily="34" charset="-128"/>
              </a:rPr>
              <a:t>1 AKTS</a:t>
            </a:r>
            <a:endParaRPr lang="tr-TR" altLang="en-US" sz="1700" smtClean="0">
              <a:ea typeface="ＭＳ Ｐゴシック" panose="020B0600070205080204" pitchFamily="34" charset="-128"/>
            </a:endParaRPr>
          </a:p>
          <a:p>
            <a:pPr eaLnBrk="1" hangingPunct="1">
              <a:lnSpc>
                <a:spcPct val="60000"/>
              </a:lnSpc>
            </a:pPr>
            <a:r>
              <a:rPr lang="tr-TR" altLang="en-US" sz="1700" smtClean="0">
                <a:ea typeface="ＭＳ Ｐゴシック" panose="020B0600070205080204" pitchFamily="34" charset="-128"/>
              </a:rPr>
              <a:t>Akdeniz Üniversitesi’</a:t>
            </a:r>
            <a:r>
              <a:rPr lang="tr-TR" altLang="ja-JP" sz="1700" smtClean="0">
                <a:ea typeface="ＭＳ Ｐゴシック" panose="020B0600070205080204" pitchFamily="34" charset="-128"/>
              </a:rPr>
              <a:t>nde </a:t>
            </a:r>
            <a:r>
              <a:rPr lang="tr-TR" altLang="ja-JP" sz="1700" b="1" smtClean="0">
                <a:ea typeface="ＭＳ Ｐゴシック" panose="020B0600070205080204" pitchFamily="34" charset="-128"/>
              </a:rPr>
              <a:t>10 gün </a:t>
            </a:r>
            <a:r>
              <a:rPr lang="tr-TR" altLang="ja-JP" sz="1700" smtClean="0">
                <a:ea typeface="ＭＳ Ｐゴシック" panose="020B0600070205080204" pitchFamily="34" charset="-128"/>
              </a:rPr>
              <a:t>1 AKTS</a:t>
            </a:r>
            <a:endParaRPr lang="tr-TR" altLang="en-US" sz="1700" smtClean="0">
              <a:ea typeface="ＭＳ Ｐゴシック" panose="020B0600070205080204" pitchFamily="34" charset="-128"/>
            </a:endParaRPr>
          </a:p>
          <a:p>
            <a:pPr eaLnBrk="1" hangingPunct="1">
              <a:lnSpc>
                <a:spcPct val="60000"/>
              </a:lnSpc>
            </a:pPr>
            <a:r>
              <a:rPr lang="tr-TR" altLang="en-US" sz="1700" smtClean="0">
                <a:ea typeface="ＭＳ Ｐゴシック" panose="020B0600070205080204" pitchFamily="34" charset="-128"/>
              </a:rPr>
              <a:t>TC Maltepe Üniversitesi’</a:t>
            </a:r>
            <a:r>
              <a:rPr lang="tr-TR" altLang="ja-JP" sz="1700" smtClean="0">
                <a:ea typeface="ＭＳ Ｐゴシック" panose="020B0600070205080204" pitchFamily="34" charset="-128"/>
              </a:rPr>
              <a:t>nde </a:t>
            </a:r>
            <a:r>
              <a:rPr lang="tr-TR" altLang="ja-JP" sz="1700" b="1" smtClean="0">
                <a:ea typeface="ＭＳ Ｐゴシック" panose="020B0600070205080204" pitchFamily="34" charset="-128"/>
              </a:rPr>
              <a:t>3,75 gün </a:t>
            </a:r>
            <a:r>
              <a:rPr lang="tr-TR" altLang="ja-JP" sz="1700" smtClean="0">
                <a:ea typeface="ＭＳ Ｐゴシック" panose="020B0600070205080204" pitchFamily="34" charset="-128"/>
              </a:rPr>
              <a:t>1 AKTS</a:t>
            </a:r>
            <a:endParaRPr lang="tr-TR" altLang="en-US" sz="1700" smtClean="0">
              <a:ea typeface="ＭＳ Ｐゴシック" panose="020B0600070205080204" pitchFamily="34" charset="-128"/>
            </a:endParaRPr>
          </a:p>
          <a:p>
            <a:pPr eaLnBrk="1" hangingPunct="1">
              <a:lnSpc>
                <a:spcPct val="60000"/>
              </a:lnSpc>
            </a:pPr>
            <a:r>
              <a:rPr lang="tr-TR" altLang="en-US" sz="1700" smtClean="0">
                <a:ea typeface="ＭＳ Ｐゴシック" panose="020B0600070205080204" pitchFamily="34" charset="-128"/>
              </a:rPr>
              <a:t>ODTÜ’</a:t>
            </a:r>
            <a:r>
              <a:rPr lang="tr-TR" altLang="ja-JP" sz="1700" smtClean="0">
                <a:ea typeface="ＭＳ Ｐゴシック" panose="020B0600070205080204" pitchFamily="34" charset="-128"/>
              </a:rPr>
              <a:t>de </a:t>
            </a:r>
            <a:r>
              <a:rPr lang="tr-TR" altLang="ja-JP" sz="1700" b="1" smtClean="0">
                <a:ea typeface="ＭＳ Ｐゴシック" panose="020B0600070205080204" pitchFamily="34" charset="-128"/>
              </a:rPr>
              <a:t>5 gün </a:t>
            </a:r>
            <a:r>
              <a:rPr lang="tr-TR" altLang="ja-JP" sz="1700" smtClean="0">
                <a:ea typeface="ＭＳ Ｐゴシック" panose="020B0600070205080204" pitchFamily="34" charset="-128"/>
              </a:rPr>
              <a:t>1 AKTS uygulamaları bulunmaktadır.</a:t>
            </a:r>
          </a:p>
          <a:p>
            <a:pPr eaLnBrk="1" hangingPunct="1">
              <a:lnSpc>
                <a:spcPct val="60000"/>
              </a:lnSpc>
            </a:pPr>
            <a:r>
              <a:rPr lang="tr-TR" altLang="ja-JP" sz="1700" smtClean="0">
                <a:ea typeface="ＭＳ Ｐゴシック" panose="020B0600070205080204" pitchFamily="34" charset="-128"/>
              </a:rPr>
              <a:t>İ. Kemerburgaz Ü.’nde </a:t>
            </a:r>
            <a:r>
              <a:rPr lang="tr-TR" altLang="ja-JP" sz="1700" b="1" smtClean="0">
                <a:ea typeface="ＭＳ Ｐゴシック" panose="020B0600070205080204" pitchFamily="34" charset="-128"/>
              </a:rPr>
              <a:t>4 gün </a:t>
            </a:r>
            <a:r>
              <a:rPr lang="tr-TR" altLang="ja-JP" sz="1700" smtClean="0">
                <a:ea typeface="ＭＳ Ｐゴシック" panose="020B0600070205080204" pitchFamily="34" charset="-128"/>
              </a:rPr>
              <a:t>1 AKTS</a:t>
            </a:r>
          </a:p>
          <a:p>
            <a:pPr eaLnBrk="1" hangingPunct="1">
              <a:lnSpc>
                <a:spcPct val="60000"/>
              </a:lnSpc>
            </a:pPr>
            <a:r>
              <a:rPr lang="tr-TR" altLang="ja-JP" sz="1700" smtClean="0">
                <a:ea typeface="ＭＳ Ｐゴシック" panose="020B0600070205080204" pitchFamily="34" charset="-128"/>
              </a:rPr>
              <a:t>Uludağ Ü.’nde </a:t>
            </a:r>
            <a:r>
              <a:rPr lang="tr-TR" altLang="ja-JP" sz="1700" b="1" smtClean="0">
                <a:ea typeface="ＭＳ Ｐゴシック" panose="020B0600070205080204" pitchFamily="34" charset="-128"/>
              </a:rPr>
              <a:t>7,5 gün </a:t>
            </a:r>
            <a:r>
              <a:rPr lang="tr-TR" altLang="ja-JP" sz="1700" smtClean="0">
                <a:ea typeface="ＭＳ Ｐゴシック" panose="020B0600070205080204" pitchFamily="34" charset="-128"/>
              </a:rPr>
              <a:t>1AKTS </a:t>
            </a:r>
          </a:p>
          <a:p>
            <a:pPr eaLnBrk="1" hangingPunct="1">
              <a:lnSpc>
                <a:spcPct val="60000"/>
              </a:lnSpc>
            </a:pPr>
            <a:r>
              <a:rPr lang="tr-TR" altLang="ja-JP" sz="1700" smtClean="0">
                <a:ea typeface="ＭＳ Ｐゴシック" panose="020B0600070205080204" pitchFamily="34" charset="-128"/>
              </a:rPr>
              <a:t>Atılım Ü.’nde </a:t>
            </a:r>
            <a:r>
              <a:rPr lang="tr-TR" altLang="ja-JP" sz="1700" b="1" smtClean="0">
                <a:ea typeface="ＭＳ Ｐゴシック" panose="020B0600070205080204" pitchFamily="34" charset="-128"/>
              </a:rPr>
              <a:t>11 gün </a:t>
            </a:r>
            <a:r>
              <a:rPr lang="tr-TR" altLang="ja-JP" sz="1700" smtClean="0">
                <a:ea typeface="ＭＳ Ｐゴシック" panose="020B0600070205080204" pitchFamily="34" charset="-128"/>
              </a:rPr>
              <a:t>1 AKTS</a:t>
            </a:r>
          </a:p>
          <a:p>
            <a:pPr eaLnBrk="1" hangingPunct="1">
              <a:lnSpc>
                <a:spcPct val="60000"/>
              </a:lnSpc>
            </a:pPr>
            <a:r>
              <a:rPr lang="tr-TR" altLang="ja-JP" sz="1700" smtClean="0">
                <a:ea typeface="ＭＳ Ｐゴシック" panose="020B0600070205080204" pitchFamily="34" charset="-128"/>
              </a:rPr>
              <a:t>Fatih Sultan Mehmet Ü.’nde </a:t>
            </a:r>
            <a:r>
              <a:rPr lang="tr-TR" altLang="ja-JP" sz="1700" b="1" smtClean="0">
                <a:ea typeface="ＭＳ Ｐゴシック" panose="020B0600070205080204" pitchFamily="34" charset="-128"/>
              </a:rPr>
              <a:t>12 gün </a:t>
            </a:r>
            <a:r>
              <a:rPr lang="tr-TR" altLang="ja-JP" sz="1700" smtClean="0">
                <a:ea typeface="ＭＳ Ｐゴシック" panose="020B0600070205080204" pitchFamily="34" charset="-128"/>
              </a:rPr>
              <a:t>1 AKTS </a:t>
            </a:r>
          </a:p>
          <a:p>
            <a:pPr eaLnBrk="1" hangingPunct="1">
              <a:lnSpc>
                <a:spcPct val="60000"/>
              </a:lnSpc>
            </a:pPr>
            <a:r>
              <a:rPr lang="tr-TR" altLang="ja-JP" sz="1700" smtClean="0">
                <a:ea typeface="ＭＳ Ｐゴシック" panose="020B0600070205080204" pitchFamily="34" charset="-128"/>
              </a:rPr>
              <a:t>Kocaeli Ü.’nde 8,5 gün </a:t>
            </a:r>
            <a:r>
              <a:rPr lang="tr-TR" altLang="ja-JP" sz="1700" b="1" smtClean="0">
                <a:ea typeface="ＭＳ Ｐゴシック" panose="020B0600070205080204" pitchFamily="34" charset="-128"/>
              </a:rPr>
              <a:t>1 AKTS </a:t>
            </a:r>
            <a:r>
              <a:rPr lang="tr-TR" altLang="ja-JP" sz="1700" smtClean="0">
                <a:ea typeface="ＭＳ Ｐゴシック" panose="020B0600070205080204" pitchFamily="34" charset="-128"/>
              </a:rPr>
              <a:t>uygulamaları bulunmaktadır.</a:t>
            </a:r>
          </a:p>
          <a:p>
            <a:pPr eaLnBrk="1" hangingPunct="1">
              <a:lnSpc>
                <a:spcPct val="60000"/>
              </a:lnSpc>
              <a:buFont typeface="Arial" panose="020B0604020202020204" pitchFamily="34" charset="0"/>
              <a:buNone/>
            </a:pPr>
            <a:endParaRPr lang="tr-TR" altLang="ja-JP" sz="1000" smtClean="0">
              <a:ea typeface="ＭＳ Ｐゴシック" panose="020B0600070205080204" pitchFamily="34" charset="-128"/>
            </a:endParaRPr>
          </a:p>
          <a:p>
            <a:pPr eaLnBrk="1" hangingPunct="1">
              <a:lnSpc>
                <a:spcPct val="60000"/>
              </a:lnSpc>
              <a:buFont typeface="Arial" panose="020B0604020202020204" pitchFamily="34" charset="0"/>
              <a:buNone/>
            </a:pPr>
            <a:endParaRPr lang="tr-TR" altLang="ja-JP" sz="1000" smtClean="0">
              <a:ea typeface="ＭＳ Ｐゴシック" panose="020B0600070205080204" pitchFamily="34" charset="-128"/>
            </a:endParaRPr>
          </a:p>
          <a:p>
            <a:pPr eaLnBrk="1" hangingPunct="1">
              <a:lnSpc>
                <a:spcPct val="60000"/>
              </a:lnSpc>
              <a:buFont typeface="Arial" panose="020B0604020202020204" pitchFamily="34" charset="0"/>
              <a:buNone/>
            </a:pPr>
            <a:r>
              <a:rPr lang="tr-TR" altLang="en-US" sz="1700" b="1" smtClean="0">
                <a:ea typeface="ＭＳ Ｐゴシック" panose="020B0600070205080204" pitchFamily="34" charset="-128"/>
              </a:rPr>
              <a:t>Stajların AKTS Değerleri:</a:t>
            </a:r>
            <a:endParaRPr lang="tr-TR" altLang="en-US" sz="1700" smtClean="0">
              <a:ea typeface="ＭＳ Ｐゴシック" panose="020B0600070205080204" pitchFamily="34" charset="-128"/>
            </a:endParaRPr>
          </a:p>
          <a:p>
            <a:pPr eaLnBrk="1" hangingPunct="1">
              <a:lnSpc>
                <a:spcPct val="60000"/>
              </a:lnSpc>
            </a:pPr>
            <a:r>
              <a:rPr lang="tr-TR" altLang="en-US" sz="1700" smtClean="0">
                <a:ea typeface="ＭＳ Ｐゴシック" panose="020B0600070205080204" pitchFamily="34" charset="-128"/>
              </a:rPr>
              <a:t>ODTÜ:  </a:t>
            </a:r>
            <a:r>
              <a:rPr lang="tr-TR" altLang="en-US" sz="1700" b="1" smtClean="0">
                <a:ea typeface="ＭＳ Ｐゴシック" panose="020B0600070205080204" pitchFamily="34" charset="-128"/>
              </a:rPr>
              <a:t>24 </a:t>
            </a:r>
            <a:r>
              <a:rPr lang="tr-TR" altLang="en-US" sz="1700" smtClean="0">
                <a:ea typeface="ＭＳ Ｐゴシック" panose="020B0600070205080204" pitchFamily="34" charset="-128"/>
              </a:rPr>
              <a:t>(240 AKTS’nin dışında)</a:t>
            </a:r>
          </a:p>
          <a:p>
            <a:pPr eaLnBrk="1" hangingPunct="1">
              <a:lnSpc>
                <a:spcPct val="60000"/>
              </a:lnSpc>
            </a:pPr>
            <a:r>
              <a:rPr lang="tr-TR" altLang="en-US" sz="1700" smtClean="0">
                <a:ea typeface="ＭＳ Ｐゴシック" panose="020B0600070205080204" pitchFamily="34" charset="-128"/>
              </a:rPr>
              <a:t>MİMAR SİNAN G.S.Ü.:  </a:t>
            </a:r>
            <a:r>
              <a:rPr lang="tr-TR" altLang="en-US" sz="1700" b="1" smtClean="0">
                <a:ea typeface="ＭＳ Ｐゴシック" panose="020B0600070205080204" pitchFamily="34" charset="-128"/>
              </a:rPr>
              <a:t>2</a:t>
            </a:r>
          </a:p>
          <a:p>
            <a:pPr eaLnBrk="1" hangingPunct="1">
              <a:lnSpc>
                <a:spcPct val="60000"/>
              </a:lnSpc>
            </a:pPr>
            <a:r>
              <a:rPr lang="tr-TR" altLang="en-US" sz="1700" smtClean="0">
                <a:ea typeface="ＭＳ Ｐゴシック" panose="020B0600070205080204" pitchFamily="34" charset="-128"/>
              </a:rPr>
              <a:t>ULUDAĞ Ü.: </a:t>
            </a:r>
            <a:r>
              <a:rPr lang="tr-TR" altLang="en-US" sz="1700" b="1" smtClean="0">
                <a:ea typeface="ＭＳ Ｐゴシック" panose="020B0600070205080204" pitchFamily="34" charset="-128"/>
              </a:rPr>
              <a:t>8</a:t>
            </a:r>
            <a:endParaRPr lang="tr-TR" altLang="en-US" sz="1700" smtClean="0">
              <a:ea typeface="ＭＳ Ｐゴシック" panose="020B0600070205080204" pitchFamily="34" charset="-128"/>
            </a:endParaRPr>
          </a:p>
          <a:p>
            <a:pPr eaLnBrk="1" hangingPunct="1">
              <a:lnSpc>
                <a:spcPct val="60000"/>
              </a:lnSpc>
            </a:pPr>
            <a:r>
              <a:rPr lang="tr-TR" altLang="en-US" sz="1700" smtClean="0">
                <a:ea typeface="ＭＳ Ｐゴシック" panose="020B0600070205080204" pitchFamily="34" charset="-128"/>
              </a:rPr>
              <a:t>T.C. MALTEPE: </a:t>
            </a:r>
            <a:r>
              <a:rPr lang="tr-TR" altLang="en-US" sz="1700" b="1" smtClean="0">
                <a:ea typeface="ＭＳ Ｐゴシック" panose="020B0600070205080204" pitchFamily="34" charset="-128"/>
              </a:rPr>
              <a:t>24</a:t>
            </a:r>
          </a:p>
          <a:p>
            <a:pPr eaLnBrk="1" hangingPunct="1">
              <a:lnSpc>
                <a:spcPct val="60000"/>
              </a:lnSpc>
            </a:pPr>
            <a:r>
              <a:rPr lang="tr-TR" altLang="en-US" sz="1700" smtClean="0">
                <a:ea typeface="ＭＳ Ｐゴシック" panose="020B0600070205080204" pitchFamily="34" charset="-128"/>
              </a:rPr>
              <a:t>AKDENİZ Ü.: </a:t>
            </a:r>
            <a:r>
              <a:rPr lang="tr-TR" altLang="en-US" sz="1700" b="1" smtClean="0">
                <a:ea typeface="ＭＳ Ｐゴシック" panose="020B0600070205080204" pitchFamily="34" charset="-128"/>
              </a:rPr>
              <a:t>9</a:t>
            </a:r>
          </a:p>
          <a:p>
            <a:pPr eaLnBrk="1" hangingPunct="1">
              <a:lnSpc>
                <a:spcPct val="60000"/>
              </a:lnSpc>
            </a:pPr>
            <a:r>
              <a:rPr lang="tr-TR" altLang="en-US" sz="1700" smtClean="0">
                <a:ea typeface="ＭＳ Ｐゴシック" panose="020B0600070205080204" pitchFamily="34" charset="-128"/>
              </a:rPr>
              <a:t>İ.K.Ü: </a:t>
            </a:r>
            <a:r>
              <a:rPr lang="tr-TR" altLang="en-US" sz="1700" b="1" smtClean="0">
                <a:ea typeface="ＭＳ Ｐゴシック" panose="020B0600070205080204" pitchFamily="34" charset="-128"/>
              </a:rPr>
              <a:t>8</a:t>
            </a:r>
          </a:p>
          <a:p>
            <a:pPr eaLnBrk="1" hangingPunct="1">
              <a:lnSpc>
                <a:spcPct val="60000"/>
              </a:lnSpc>
            </a:pPr>
            <a:r>
              <a:rPr lang="tr-TR" altLang="en-US" sz="1700" smtClean="0">
                <a:ea typeface="ＭＳ Ｐゴシック" panose="020B0600070205080204" pitchFamily="34" charset="-128"/>
              </a:rPr>
              <a:t>İ. KEMERBURGAZ Ü</a:t>
            </a:r>
            <a:r>
              <a:rPr lang="tr-TR" altLang="en-US" sz="1700" b="1" smtClean="0">
                <a:ea typeface="ＭＳ Ｐゴシック" panose="020B0600070205080204" pitchFamily="34" charset="-128"/>
              </a:rPr>
              <a:t>: 10</a:t>
            </a:r>
          </a:p>
          <a:p>
            <a:pPr eaLnBrk="1" hangingPunct="1">
              <a:lnSpc>
                <a:spcPct val="60000"/>
              </a:lnSpc>
            </a:pPr>
            <a:r>
              <a:rPr lang="tr-TR" altLang="en-US" sz="1700" smtClean="0">
                <a:ea typeface="ＭＳ Ｐゴシック" panose="020B0600070205080204" pitchFamily="34" charset="-128"/>
              </a:rPr>
              <a:t>YAŞAR Ü</a:t>
            </a:r>
            <a:r>
              <a:rPr lang="tr-TR" altLang="en-US" sz="1700" b="1" smtClean="0">
                <a:ea typeface="ＭＳ Ｐゴシック" panose="020B0600070205080204" pitchFamily="34" charset="-128"/>
              </a:rPr>
              <a:t>.: 8</a:t>
            </a:r>
          </a:p>
          <a:p>
            <a:pPr eaLnBrk="1" hangingPunct="1">
              <a:lnSpc>
                <a:spcPct val="60000"/>
              </a:lnSpc>
            </a:pPr>
            <a:r>
              <a:rPr lang="tr-TR" altLang="en-US" sz="1700" smtClean="0">
                <a:ea typeface="ＭＳ Ｐゴシック" panose="020B0600070205080204" pitchFamily="34" charset="-128"/>
              </a:rPr>
              <a:t>ATILIM Ü</a:t>
            </a:r>
            <a:r>
              <a:rPr lang="tr-TR" altLang="en-US" sz="1700" b="1" smtClean="0">
                <a:ea typeface="ＭＳ Ｐゴシック" panose="020B0600070205080204" pitchFamily="34" charset="-128"/>
              </a:rPr>
              <a:t>.: 5</a:t>
            </a:r>
          </a:p>
          <a:p>
            <a:pPr eaLnBrk="1" hangingPunct="1">
              <a:lnSpc>
                <a:spcPct val="60000"/>
              </a:lnSpc>
            </a:pPr>
            <a:r>
              <a:rPr lang="tr-TR" altLang="en-US" sz="1700" smtClean="0">
                <a:ea typeface="ＭＳ Ｐゴシック" panose="020B0600070205080204" pitchFamily="34" charset="-128"/>
              </a:rPr>
              <a:t>FATİH S. M. Ü</a:t>
            </a:r>
            <a:r>
              <a:rPr lang="tr-TR" altLang="en-US" sz="1700" b="1" smtClean="0">
                <a:ea typeface="ＭＳ Ｐゴシック" panose="020B0600070205080204" pitchFamily="34" charset="-128"/>
              </a:rPr>
              <a:t>.: 6</a:t>
            </a:r>
          </a:p>
          <a:p>
            <a:pPr eaLnBrk="1" hangingPunct="1">
              <a:lnSpc>
                <a:spcPct val="60000"/>
              </a:lnSpc>
            </a:pPr>
            <a:r>
              <a:rPr lang="tr-TR" altLang="en-US" sz="1700" smtClean="0">
                <a:ea typeface="ＭＳ Ｐゴシック" panose="020B0600070205080204" pitchFamily="34" charset="-128"/>
              </a:rPr>
              <a:t>KOCAELİ Ü</a:t>
            </a:r>
            <a:r>
              <a:rPr lang="tr-TR" altLang="en-US" sz="1700" b="1" smtClean="0">
                <a:ea typeface="ＭＳ Ｐゴシック" panose="020B0600070205080204" pitchFamily="34" charset="-128"/>
              </a:rPr>
              <a:t>.: 7</a:t>
            </a:r>
          </a:p>
          <a:p>
            <a:pPr eaLnBrk="1" hangingPunct="1">
              <a:lnSpc>
                <a:spcPct val="60000"/>
              </a:lnSpc>
            </a:pPr>
            <a:r>
              <a:rPr lang="tr-TR" altLang="en-US" sz="1700" smtClean="0">
                <a:ea typeface="ＭＳ Ｐゴシック" panose="020B0600070205080204" pitchFamily="34" charset="-128"/>
              </a:rPr>
              <a:t>BOZOK Ü.: </a:t>
            </a:r>
            <a:r>
              <a:rPr lang="tr-TR" altLang="en-US" sz="1700" b="1" smtClean="0">
                <a:ea typeface="ＭＳ Ｐゴシック" panose="020B0600070205080204" pitchFamily="34" charset="-128"/>
              </a:rPr>
              <a:t>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750C3858-E574-4610-A14D-5CBC065E69DF}" type="slidenum">
              <a:rPr lang="tr-TR" altLang="en-US" sz="1200">
                <a:solidFill>
                  <a:srgbClr val="898989"/>
                </a:solidFill>
                <a:latin typeface="Calibri" panose="020F0502020204030204" pitchFamily="34" charset="0"/>
              </a:rPr>
              <a:pPr eaLnBrk="1" hangingPunct="1"/>
              <a:t>18</a:t>
            </a:fld>
            <a:endParaRPr lang="tr-TR" altLang="en-US" sz="1200">
              <a:solidFill>
                <a:srgbClr val="898989"/>
              </a:solidFill>
              <a:latin typeface="Calibri" panose="020F0502020204030204" pitchFamily="34" charset="0"/>
            </a:endParaRPr>
          </a:p>
        </p:txBody>
      </p:sp>
      <p:sp>
        <p:nvSpPr>
          <p:cNvPr id="19459" name="Metin kutusu 1"/>
          <p:cNvSpPr txBox="1">
            <a:spLocks noChangeArrowheads="1"/>
          </p:cNvSpPr>
          <p:nvPr/>
        </p:nvSpPr>
        <p:spPr bwMode="auto">
          <a:xfrm>
            <a:off x="611188" y="981075"/>
            <a:ext cx="7921625" cy="5446713"/>
          </a:xfrm>
          <a:prstGeom prst="rect">
            <a:avLst/>
          </a:prstGeom>
          <a:noFill/>
          <a:ln w="9525">
            <a:noFill/>
            <a:miter lim="800000"/>
            <a:headEnd/>
            <a:tailEnd/>
          </a:ln>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tr-TR" altLang="en-US" sz="2000" b="1"/>
              <a:t>Stajların  iş günleri sayısı ve içeriği </a:t>
            </a:r>
          </a:p>
          <a:p>
            <a:pPr eaLnBrk="1" hangingPunct="1"/>
            <a:endParaRPr lang="tr-TR" altLang="en-US" sz="2000" b="1">
              <a:solidFill>
                <a:srgbClr val="FF0000"/>
              </a:solidFill>
            </a:endParaRPr>
          </a:p>
          <a:p>
            <a:pPr eaLnBrk="1" hangingPunct="1">
              <a:buFont typeface="Arial" panose="020B0604020202020204" pitchFamily="34" charset="0"/>
              <a:buChar char="•"/>
            </a:pPr>
            <a:r>
              <a:rPr lang="tr-TR" altLang="en-US" sz="2000"/>
              <a:t> Stajların süresi kurumlara  göre 40 ile 126 gün arasında         değişmektedir.</a:t>
            </a:r>
          </a:p>
          <a:p>
            <a:pPr eaLnBrk="1" hangingPunct="1"/>
            <a:endParaRPr lang="tr-TR" altLang="en-US" sz="2000">
              <a:solidFill>
                <a:srgbClr val="FF0000"/>
              </a:solidFill>
            </a:endParaRPr>
          </a:p>
          <a:p>
            <a:pPr eaLnBrk="1" hangingPunct="1">
              <a:buFont typeface="Arial" panose="020B0604020202020204" pitchFamily="34" charset="0"/>
              <a:buChar char="•"/>
            </a:pPr>
            <a:r>
              <a:rPr lang="tr-TR" altLang="en-US" sz="2000"/>
              <a:t> Genel olarak büro ve şantiye olmakla birlikte, bunun yanı sıra topoğrafya, rölöve/restorasyon, malzeme, yapı, bilgisayar, araştırma, çevre analizi, workshop - atölye, yarışmalar, yaz okulları, arkeolojik kazı gibi farklı uzmanlık alanlarını kapsayan stajlar da bulunmaktadır. </a:t>
            </a:r>
          </a:p>
          <a:p>
            <a:pPr eaLnBrk="1" hangingPunct="1"/>
            <a:r>
              <a:rPr lang="tr-TR" altLang="en-US" sz="2000">
                <a:solidFill>
                  <a:srgbClr val="FF0000"/>
                </a:solidFill>
              </a:rPr>
              <a:t>	</a:t>
            </a:r>
          </a:p>
          <a:p>
            <a:pPr eaLnBrk="1" hangingPunct="1"/>
            <a:r>
              <a:rPr lang="tr-TR" altLang="en-US" b="1"/>
              <a:t>Stajların 240 AKTS içinde değerlendirilme durumu</a:t>
            </a:r>
          </a:p>
          <a:p>
            <a:pPr eaLnBrk="1" hangingPunct="1"/>
            <a:endParaRPr lang="tr-TR" altLang="en-US" sz="2000" u="sng">
              <a:solidFill>
                <a:srgbClr val="FF0000"/>
              </a:solidFill>
            </a:endParaRPr>
          </a:p>
          <a:p>
            <a:pPr eaLnBrk="1" hangingPunct="1">
              <a:buFont typeface="Arial" panose="020B0604020202020204" pitchFamily="34" charset="0"/>
              <a:buChar char="•"/>
            </a:pPr>
            <a:r>
              <a:rPr lang="tr-TR" altLang="en-US" sz="2000">
                <a:solidFill>
                  <a:srgbClr val="A6A6A6"/>
                </a:solidFill>
              </a:rPr>
              <a:t>TYYÇ veri tablosu irdelendiğinde okulların stajlara verdikleri AKTS’</a:t>
            </a:r>
            <a:r>
              <a:rPr lang="tr-TR" altLang="ja-JP" sz="2000">
                <a:solidFill>
                  <a:srgbClr val="A6A6A6"/>
                </a:solidFill>
              </a:rPr>
              <a:t>yi öğretim planı içinde değerlendirmeleri gerektiği görülmektedir.</a:t>
            </a:r>
          </a:p>
          <a:p>
            <a:pPr algn="just" eaLnBrk="1" hangingPunct="1"/>
            <a:endParaRPr lang="tr-TR"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Placeholder 2"/>
          <p:cNvSpPr>
            <a:spLocks noGrp="1"/>
          </p:cNvSpPr>
          <p:nvPr>
            <p:ph type="title"/>
          </p:nvPr>
        </p:nvSpPr>
        <p:spPr>
          <a:xfrm>
            <a:off x="250825" y="549275"/>
            <a:ext cx="8229600" cy="868363"/>
          </a:xfrm>
        </p:spPr>
        <p:txBody>
          <a:bodyPr anchor="b"/>
          <a:lstStyle/>
          <a:p>
            <a:pPr algn="l" eaLnBrk="1" hangingPunct="1"/>
            <a:r>
              <a:rPr lang="en-US" altLang="en-US" sz="2000" smtClean="0">
                <a:ea typeface="ＭＳ Ｐゴシック" panose="020B0600070205080204" pitchFamily="34" charset="-128"/>
              </a:rPr>
              <a:t>Mimarlık Pratiği İçin Tavsiye Edilen Uluslararası Profesyonellik Standartları Konusunda UIA Mutabakat Metni, 1999</a:t>
            </a:r>
          </a:p>
        </p:txBody>
      </p:sp>
      <p:pic>
        <p:nvPicPr>
          <p:cNvPr id="20483" name="Picture 3" descr="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655763"/>
            <a:ext cx="8893175" cy="486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074862"/>
          </a:xfrm>
          <a:gradFill rotWithShape="1">
            <a:gsLst>
              <a:gs pos="0">
                <a:srgbClr val="FF8F26"/>
              </a:gs>
              <a:gs pos="20000">
                <a:srgbClr val="FF8F2A"/>
              </a:gs>
              <a:gs pos="100000">
                <a:srgbClr val="CB6C1D"/>
              </a:gs>
            </a:gsLst>
            <a:lin ang="5400000"/>
          </a:gradFill>
          <a:ln cap="flat">
            <a:solidFill>
              <a:srgbClr val="F69240"/>
            </a:solidFill>
          </a:ln>
          <a:effectLst>
            <a:outerShdw dist="23000" dir="5400000" rotWithShape="0">
              <a:srgbClr val="000000">
                <a:alpha val="34999"/>
              </a:srgbClr>
            </a:outerShdw>
          </a:effectLst>
        </p:spPr>
        <p:txBody>
          <a:bodyPr/>
          <a:lstStyle/>
          <a:p>
            <a:pPr eaLnBrk="1" hangingPunct="1">
              <a:defRPr/>
            </a:pPr>
            <a:r>
              <a:rPr lang="tr-TR" smtClean="0">
                <a:solidFill>
                  <a:srgbClr val="FFFFFF"/>
                </a:solidFill>
                <a:ea typeface="ＭＳ Ｐゴシック" pitchFamily="-64" charset="-128"/>
              </a:rPr>
              <a:t>MİMARLIK EĞİTİMİNDE STAJ</a:t>
            </a:r>
            <a:br>
              <a:rPr lang="tr-TR" smtClean="0">
                <a:solidFill>
                  <a:srgbClr val="FFFFFF"/>
                </a:solidFill>
                <a:ea typeface="ＭＳ Ｐゴシック" pitchFamily="-64" charset="-128"/>
              </a:rPr>
            </a:br>
            <a:r>
              <a:rPr lang="tr-TR" sz="3200" smtClean="0">
                <a:solidFill>
                  <a:srgbClr val="376092"/>
                </a:solidFill>
                <a:ea typeface="ＭＳ Ｐゴシック" pitchFamily="-64" charset="-128"/>
              </a:rPr>
              <a:t>TÜRKİYE VE YURTDIŞINDA STAJ YAKLAŞIMLARI</a:t>
            </a:r>
          </a:p>
        </p:txBody>
      </p:sp>
      <p:sp>
        <p:nvSpPr>
          <p:cNvPr id="4099" name="2 İçerik Yer Tutucusu"/>
          <p:cNvSpPr>
            <a:spLocks noGrp="1"/>
          </p:cNvSpPr>
          <p:nvPr>
            <p:ph idx="1"/>
          </p:nvPr>
        </p:nvSpPr>
        <p:spPr>
          <a:xfrm>
            <a:off x="457200" y="2420938"/>
            <a:ext cx="8229600" cy="3705225"/>
          </a:xfrm>
        </p:spPr>
        <p:txBody>
          <a:bodyPr anchor="b"/>
          <a:lstStyle/>
          <a:p>
            <a:pPr marL="609600" indent="-609600" eaLnBrk="1" hangingPunct="1">
              <a:lnSpc>
                <a:spcPct val="80000"/>
              </a:lnSpc>
              <a:buFont typeface="Arial" panose="020B0604020202020204" pitchFamily="34" charset="0"/>
              <a:buAutoNum type="arabicPeriod"/>
            </a:pPr>
            <a:r>
              <a:rPr lang="tr-TR" altLang="en-US" sz="2400" smtClean="0">
                <a:ea typeface="ＭＳ Ｐゴシック" panose="020B0600070205080204" pitchFamily="34" charset="-128"/>
              </a:rPr>
              <a:t>AMAÇ</a:t>
            </a:r>
          </a:p>
          <a:p>
            <a:pPr marL="609600" indent="-609600" eaLnBrk="1" hangingPunct="1">
              <a:lnSpc>
                <a:spcPct val="80000"/>
              </a:lnSpc>
              <a:buFont typeface="Arial" panose="020B0604020202020204" pitchFamily="34" charset="0"/>
              <a:buAutoNum type="arabicPeriod"/>
            </a:pPr>
            <a:r>
              <a:rPr lang="tr-TR" altLang="en-US" sz="2400" smtClean="0">
                <a:ea typeface="ＭＳ Ｐゴシック" panose="020B0600070205080204" pitchFamily="34" charset="-128"/>
              </a:rPr>
              <a:t>TÜRKİYE’DE STAJ</a:t>
            </a:r>
          </a:p>
          <a:p>
            <a:pPr marL="609600" indent="-609600" eaLnBrk="1" hangingPunct="1">
              <a:lnSpc>
                <a:spcPct val="80000"/>
              </a:lnSpc>
              <a:buFont typeface="Arial" panose="020B0604020202020204" pitchFamily="34" charset="0"/>
              <a:buAutoNum type="arabicPeriod"/>
            </a:pPr>
            <a:r>
              <a:rPr lang="tr-TR" altLang="en-US" sz="2400" smtClean="0">
                <a:ea typeface="ＭＳ Ｐゴシック" panose="020B0600070205080204" pitchFamily="34" charset="-128"/>
              </a:rPr>
              <a:t>YURTDIŞINDA STAJ VE MESLEK PRATİĞİ</a:t>
            </a:r>
          </a:p>
          <a:p>
            <a:pPr marL="609600" indent="-609600" eaLnBrk="1" hangingPunct="1">
              <a:lnSpc>
                <a:spcPct val="80000"/>
              </a:lnSpc>
              <a:buFont typeface="Arial" panose="020B0604020202020204" pitchFamily="34" charset="0"/>
              <a:buAutoNum type="arabicPeriod"/>
            </a:pPr>
            <a:r>
              <a:rPr lang="tr-TR" altLang="en-US" sz="2400" smtClean="0">
                <a:ea typeface="ＭＳ Ｐゴシック" panose="020B0600070205080204" pitchFamily="34" charset="-128"/>
              </a:rPr>
              <a:t>STAJ YÖNETMELİKLERİ VE STAJ KALİTESİNİN ÖLÇÜLMESİ</a:t>
            </a:r>
          </a:p>
          <a:p>
            <a:pPr marL="609600" indent="-609600" eaLnBrk="1" hangingPunct="1">
              <a:lnSpc>
                <a:spcPct val="80000"/>
              </a:lnSpc>
              <a:buFont typeface="Arial" panose="020B0604020202020204" pitchFamily="34" charset="0"/>
              <a:buAutoNum type="arabicPeriod"/>
            </a:pPr>
            <a:r>
              <a:rPr lang="tr-TR" altLang="en-US" sz="2400" smtClean="0">
                <a:ea typeface="ＭＳ Ｐゴシック" panose="020B0600070205080204" pitchFamily="34" charset="-128"/>
              </a:rPr>
              <a:t>ÖNERİLER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Başlık"/>
          <p:cNvSpPr>
            <a:spLocks noGrp="1"/>
          </p:cNvSpPr>
          <p:nvPr>
            <p:ph type="title" idx="4294967295"/>
          </p:nvPr>
        </p:nvSpPr>
        <p:spPr/>
        <p:txBody>
          <a:bodyPr anchor="b"/>
          <a:lstStyle/>
          <a:p>
            <a:pPr algn="l" eaLnBrk="1" hangingPunct="1"/>
            <a:r>
              <a:rPr lang="tr-TR" altLang="en-US" sz="3200" smtClean="0">
                <a:ea typeface="ＭＳ Ｐゴシック" panose="020B0600070205080204" pitchFamily="34" charset="-128"/>
              </a:rPr>
              <a:t>STAJ YÖNETMELİKLERİ VE </a:t>
            </a:r>
            <a:br>
              <a:rPr lang="tr-TR" altLang="en-US" sz="3200" smtClean="0">
                <a:ea typeface="ＭＳ Ｐゴシック" panose="020B0600070205080204" pitchFamily="34" charset="-128"/>
              </a:rPr>
            </a:br>
            <a:r>
              <a:rPr lang="tr-TR" altLang="en-US" sz="3200" smtClean="0">
                <a:ea typeface="ＭＳ Ｐゴシック" panose="020B0600070205080204" pitchFamily="34" charset="-128"/>
              </a:rPr>
              <a:t>STAJ KALİTESİNİN ÖLÇÜLMESİ</a:t>
            </a:r>
          </a:p>
        </p:txBody>
      </p:sp>
      <p:sp>
        <p:nvSpPr>
          <p:cNvPr id="21507" name="2 İçerik Yer Tutucusu"/>
          <p:cNvSpPr>
            <a:spLocks noGrp="1"/>
          </p:cNvSpPr>
          <p:nvPr>
            <p:ph idx="4294967295"/>
          </p:nvPr>
        </p:nvSpPr>
        <p:spPr>
          <a:xfrm>
            <a:off x="457200" y="1600200"/>
            <a:ext cx="8458200" cy="4852988"/>
          </a:xfrm>
        </p:spPr>
        <p:txBody>
          <a:bodyPr/>
          <a:lstStyle/>
          <a:p>
            <a:pPr marL="0" indent="0" algn="just" eaLnBrk="1" hangingPunct="1">
              <a:buFont typeface="Arial" panose="020B0604020202020204" pitchFamily="34" charset="0"/>
              <a:buNone/>
            </a:pPr>
            <a:r>
              <a:rPr lang="tr-TR" altLang="en-US" sz="1800" smtClean="0">
                <a:ea typeface="ＭＳ Ｐゴシック" panose="020B0600070205080204" pitchFamily="34" charset="-128"/>
              </a:rPr>
              <a:t>1999 yılında onaylanan Mimarlık Pratiği Için profesyonellik Standartları konusunda UIA Mutabakat Metnine göre;</a:t>
            </a:r>
          </a:p>
          <a:p>
            <a:pPr marL="0" indent="0" algn="just" eaLnBrk="1" hangingPunct="1">
              <a:buFont typeface="Arial" panose="020B0604020202020204" pitchFamily="34" charset="0"/>
              <a:buNone/>
            </a:pPr>
            <a:endParaRPr lang="tr-TR" altLang="en-US" sz="1800" smtClean="0">
              <a:ea typeface="ＭＳ Ｐゴシック" panose="020B0600070205080204" pitchFamily="34" charset="-128"/>
            </a:endParaRPr>
          </a:p>
          <a:p>
            <a:pPr marL="0" indent="0" algn="just" eaLnBrk="1" hangingPunct="1">
              <a:buFont typeface="Arial" panose="020B0604020202020204" pitchFamily="34" charset="0"/>
              <a:buNone/>
            </a:pPr>
            <a:r>
              <a:rPr lang="tr-TR" altLang="en-US" sz="1800" smtClean="0">
                <a:ea typeface="ＭＳ Ｐゴシック" panose="020B0600070205080204" pitchFamily="34" charset="-128"/>
              </a:rPr>
              <a:t>Mesleki deneyim döneminde bir stajyer Proje ve Büro Yönetimi, Tasarım ve Tasarım Dökümantasyonu, İnşaat Dökümanları ve Sözleşme Yönetimi alanlarının tamamında çalışmış olmalı ve deneyim kazanmalıdır. Stajyer mimarların tüm staj dönemince kazandıkları deneyim ve aldıkları ek eğitim yazılı olarak belgelendirilecek ve bir kayıt defterinde tutulacaktır. Yapılan faaliyetlerin nitelikleri ve süreleri tanımlanmalı, ve her bir kalem, çalışmaları denetleyen mimar tarafından imzalanmalıdır. </a:t>
            </a:r>
          </a:p>
          <a:p>
            <a:pPr marL="0" indent="0" algn="just" eaLnBrk="1" hangingPunct="1">
              <a:buFont typeface="Arial" panose="020B0604020202020204" pitchFamily="34" charset="0"/>
              <a:buNone/>
            </a:pPr>
            <a:endParaRPr lang="tr-TR" altLang="en-US" sz="1800" smtClean="0">
              <a:ea typeface="ＭＳ Ｐゴシック" panose="020B0600070205080204" pitchFamily="34" charset="-128"/>
            </a:endParaRPr>
          </a:p>
          <a:p>
            <a:pPr marL="0" indent="0" algn="just" eaLnBrk="1" hangingPunct="1">
              <a:buFont typeface="Arial" panose="020B0604020202020204" pitchFamily="34" charset="0"/>
              <a:buNone/>
            </a:pPr>
            <a:r>
              <a:rPr lang="tr-TR" altLang="en-US" sz="1800" smtClean="0">
                <a:ea typeface="ＭＳ Ｐゴシック" panose="020B0600070205080204" pitchFamily="34" charset="-128"/>
              </a:rPr>
              <a:t>Mesleki deneyim süresinin sonunda stajyer Mimarlık Meslek Pratiği, Proje Yönetimi, Ön Araştırma ve Arazi Analizleri, Proje Hizmetleri ve Sistemleri, Avan Proje, Kesin Proje ve dökümantasyon, İnşaat Dökümantasyonu ve Sözleşme Yönetimi konularında bilgi ve becerilerini kanıtlayabilecek durumda olmalıdır.</a:t>
            </a:r>
            <a:endParaRPr lang="tr-TR" altLang="en-US" sz="120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Başlık"/>
          <p:cNvSpPr>
            <a:spLocks noGrp="1"/>
          </p:cNvSpPr>
          <p:nvPr>
            <p:ph type="title" idx="4294967295"/>
          </p:nvPr>
        </p:nvSpPr>
        <p:spPr/>
        <p:txBody>
          <a:bodyPr anchor="b"/>
          <a:lstStyle/>
          <a:p>
            <a:pPr algn="l" eaLnBrk="1" hangingPunct="1"/>
            <a:r>
              <a:rPr lang="tr-TR" altLang="en-US" sz="3200" smtClean="0">
                <a:ea typeface="ＭＳ Ｐゴシック" panose="020B0600070205080204" pitchFamily="34" charset="-128"/>
              </a:rPr>
              <a:t>STAJ YÖNETMELİKLERİ VE </a:t>
            </a:r>
            <a:br>
              <a:rPr lang="tr-TR" altLang="en-US" sz="3200" smtClean="0">
                <a:ea typeface="ＭＳ Ｐゴシック" panose="020B0600070205080204" pitchFamily="34" charset="-128"/>
              </a:rPr>
            </a:br>
            <a:r>
              <a:rPr lang="tr-TR" altLang="en-US" sz="3200" smtClean="0">
                <a:ea typeface="ＭＳ Ｐゴシック" panose="020B0600070205080204" pitchFamily="34" charset="-128"/>
              </a:rPr>
              <a:t>STAJ KALİTESİNİN ÖLÇÜLMESİ</a:t>
            </a:r>
          </a:p>
        </p:txBody>
      </p:sp>
      <p:sp>
        <p:nvSpPr>
          <p:cNvPr id="22531" name="2 İçerik Yer Tutucusu"/>
          <p:cNvSpPr>
            <a:spLocks noGrp="1"/>
          </p:cNvSpPr>
          <p:nvPr>
            <p:ph idx="4294967295"/>
          </p:nvPr>
        </p:nvSpPr>
        <p:spPr>
          <a:xfrm>
            <a:off x="457200" y="1600200"/>
            <a:ext cx="8458200" cy="4852988"/>
          </a:xfrm>
        </p:spPr>
        <p:txBody>
          <a:bodyPr/>
          <a:lstStyle/>
          <a:p>
            <a:pPr marL="0" indent="0" algn="just" eaLnBrk="1" hangingPunct="1">
              <a:buFont typeface="Arial" panose="020B0604020202020204" pitchFamily="34" charset="0"/>
              <a:buNone/>
            </a:pPr>
            <a:r>
              <a:rPr lang="tr-TR" altLang="en-US" sz="1800" smtClean="0">
                <a:ea typeface="ＭＳ Ｐゴシック" panose="020B0600070205080204" pitchFamily="34" charset="-128"/>
              </a:rPr>
              <a:t>Bu bağlamda Türkiye’deki Mimarlık Okulları örnek staj yönergeleri üzerinden Staj  kalitesinin ölçülmesi üzerine bir değerlendirme yapılmaya çalışılmaktadır. </a:t>
            </a:r>
          </a:p>
          <a:p>
            <a:pPr marL="0" indent="0" algn="just" eaLnBrk="1" hangingPunct="1">
              <a:buFont typeface="Arial" panose="020B0604020202020204" pitchFamily="34" charset="0"/>
              <a:buNone/>
            </a:pPr>
            <a:endParaRPr lang="tr-TR" altLang="en-US" sz="1800" smtClean="0">
              <a:ea typeface="ＭＳ Ｐゴシック" panose="020B0600070205080204" pitchFamily="34" charset="-128"/>
            </a:endParaRPr>
          </a:p>
          <a:p>
            <a:pPr marL="0" indent="0" algn="just" eaLnBrk="1" hangingPunct="1">
              <a:buFont typeface="Arial" panose="020B0604020202020204" pitchFamily="34" charset="0"/>
              <a:buNone/>
            </a:pPr>
            <a:r>
              <a:rPr lang="tr-TR" altLang="en-US" sz="1800" smtClean="0">
                <a:ea typeface="ＭＳ Ｐゴシック" panose="020B0600070205080204" pitchFamily="34" charset="-128"/>
              </a:rPr>
              <a:t>Seçilen okullar:</a:t>
            </a:r>
          </a:p>
          <a:p>
            <a:pPr marL="0" indent="0" algn="just" eaLnBrk="1" hangingPunct="1">
              <a:buFont typeface="Arial" panose="020B0604020202020204" pitchFamily="34" charset="0"/>
              <a:buNone/>
            </a:pPr>
            <a:endParaRPr lang="tr-TR" altLang="en-US" sz="1800" smtClean="0">
              <a:ea typeface="ＭＳ Ｐゴシック" panose="020B0600070205080204" pitchFamily="34" charset="-128"/>
            </a:endParaRPr>
          </a:p>
          <a:p>
            <a:pPr marL="0" indent="0" algn="just" eaLnBrk="1" hangingPunct="1">
              <a:buFont typeface="Arial" panose="020B0604020202020204" pitchFamily="34" charset="0"/>
              <a:buNone/>
            </a:pPr>
            <a:r>
              <a:rPr lang="tr-TR" altLang="en-US" sz="1800" smtClean="0">
                <a:ea typeface="ＭＳ Ｐゴシック" panose="020B0600070205080204" pitchFamily="34" charset="-128"/>
              </a:rPr>
              <a:t>ORTADOĞU TEKNİK ÜNİVERSİTESİ MİMARLIK FAKÜLTESİ SUMMER PRACTICES</a:t>
            </a:r>
          </a:p>
          <a:p>
            <a:pPr marL="0" indent="0" algn="just" eaLnBrk="1" hangingPunct="1">
              <a:buFont typeface="Arial" panose="020B0604020202020204" pitchFamily="34" charset="0"/>
              <a:buNone/>
            </a:pPr>
            <a:r>
              <a:rPr lang="tr-TR" altLang="en-US" sz="1200" smtClean="0">
                <a:ea typeface="ＭＳ Ｐゴシック" panose="020B0600070205080204" pitchFamily="34" charset="-128"/>
              </a:rPr>
              <a:t>(</a:t>
            </a:r>
            <a:r>
              <a:rPr lang="en-US" altLang="en-US" sz="1200" smtClean="0">
                <a:ea typeface="ＭＳ Ｐゴシック" panose="020B0600070205080204" pitchFamily="34" charset="-128"/>
              </a:rPr>
              <a:t>http://www.archweb.metu.edu.tr/research/spadmissions.html)</a:t>
            </a:r>
            <a:endParaRPr lang="tr-TR" altLang="en-US" sz="1800" smtClean="0">
              <a:ea typeface="ＭＳ Ｐゴシック" panose="020B0600070205080204" pitchFamily="34" charset="-128"/>
            </a:endParaRPr>
          </a:p>
          <a:p>
            <a:pPr marL="0" indent="0" algn="just" eaLnBrk="1" hangingPunct="1">
              <a:buFont typeface="Arial" panose="020B0604020202020204" pitchFamily="34" charset="0"/>
              <a:buNone/>
            </a:pPr>
            <a:endParaRPr lang="tr-TR" altLang="en-US" sz="1800" smtClean="0">
              <a:ea typeface="ＭＳ Ｐゴシック" panose="020B0600070205080204" pitchFamily="34" charset="-128"/>
            </a:endParaRPr>
          </a:p>
          <a:p>
            <a:pPr marL="0" indent="0" eaLnBrk="1" hangingPunct="1">
              <a:buFont typeface="Arial" panose="020B0604020202020204" pitchFamily="34" charset="0"/>
              <a:buNone/>
            </a:pPr>
            <a:r>
              <a:rPr lang="tr-TR" altLang="en-US" sz="1800" smtClean="0">
                <a:ea typeface="ＭＳ Ｐゴシック" panose="020B0600070205080204" pitchFamily="34" charset="-128"/>
              </a:rPr>
              <a:t>İSTANBUL TEKNİK ÜNİVERSİTESİ MİMARLIK FAKÜLTESİ STAJ ESASLARI </a:t>
            </a:r>
            <a:r>
              <a:rPr lang="tr-TR" altLang="en-US" sz="1200" smtClean="0">
                <a:ea typeface="ＭＳ Ｐゴシック" panose="020B0600070205080204" pitchFamily="34" charset="-128"/>
              </a:rPr>
              <a:t>(</a:t>
            </a:r>
            <a:r>
              <a:rPr lang="en-US" altLang="en-US" sz="1200" smtClean="0">
                <a:ea typeface="ＭＳ Ｐゴシック" panose="020B0600070205080204" pitchFamily="34" charset="-128"/>
              </a:rPr>
              <a:t>http://www.mimogis.itu.edu.tr/stajesaslari/mim.htm</a:t>
            </a:r>
            <a:r>
              <a:rPr lang="tr-TR" altLang="en-US" sz="1200" smtClean="0">
                <a:ea typeface="ＭＳ Ｐゴシック" panose="020B0600070205080204" pitchFamily="34" charset="-128"/>
              </a:rPr>
              <a:t>)</a:t>
            </a:r>
            <a:endParaRPr lang="tr-TR" altLang="en-US" sz="1800" smtClean="0">
              <a:ea typeface="ＭＳ Ｐゴシック" panose="020B0600070205080204" pitchFamily="34" charset="-128"/>
            </a:endParaRPr>
          </a:p>
          <a:p>
            <a:pPr marL="0" indent="0" algn="just" eaLnBrk="1" hangingPunct="1">
              <a:buFont typeface="Arial" panose="020B0604020202020204" pitchFamily="34" charset="0"/>
              <a:buNone/>
            </a:pPr>
            <a:endParaRPr lang="tr-TR" altLang="en-US" sz="1800" smtClean="0">
              <a:ea typeface="ＭＳ Ｐゴシック" panose="020B0600070205080204" pitchFamily="34" charset="-128"/>
            </a:endParaRPr>
          </a:p>
          <a:p>
            <a:pPr marL="0" indent="0" algn="just" eaLnBrk="1" hangingPunct="1">
              <a:buFont typeface="Arial" panose="020B0604020202020204" pitchFamily="34" charset="0"/>
              <a:buNone/>
            </a:pPr>
            <a:r>
              <a:rPr lang="tr-TR" altLang="en-US" sz="1800" smtClean="0">
                <a:ea typeface="ＭＳ Ｐゴシック" panose="020B0600070205080204" pitchFamily="34" charset="-128"/>
              </a:rPr>
              <a:t>T.C. MALTEPE ÜNİVERSİTESİ MİMARLIK FAKÜLTESİ STAJ YÖNERGESİ</a:t>
            </a:r>
          </a:p>
          <a:p>
            <a:pPr marL="0" indent="0" algn="just" eaLnBrk="1" hangingPunct="1">
              <a:buFont typeface="Arial" panose="020B0604020202020204" pitchFamily="34" charset="0"/>
              <a:buNone/>
            </a:pPr>
            <a:endParaRPr lang="tr-TR" altLang="en-US" sz="1800" smtClean="0">
              <a:ea typeface="ＭＳ Ｐゴシック" panose="020B0600070205080204" pitchFamily="34" charset="-128"/>
            </a:endParaRPr>
          </a:p>
          <a:p>
            <a:pPr marL="0" indent="0" algn="just" eaLnBrk="1" hangingPunct="1">
              <a:buFont typeface="Arial" panose="020B0604020202020204" pitchFamily="34" charset="0"/>
              <a:buNone/>
            </a:pPr>
            <a:endParaRPr lang="tr-TR" altLang="en-US" sz="1800" smtClean="0">
              <a:ea typeface="ＭＳ Ｐゴシック" panose="020B0600070205080204" pitchFamily="34" charset="-128"/>
            </a:endParaRPr>
          </a:p>
          <a:p>
            <a:pPr marL="0" indent="0" algn="just" eaLnBrk="1" hangingPunct="1">
              <a:buFont typeface="Arial" panose="020B0604020202020204" pitchFamily="34" charset="0"/>
              <a:buNone/>
            </a:pPr>
            <a:endParaRPr lang="tr-TR" altLang="en-US" sz="180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p:cNvSpPr>
          <p:nvPr>
            <p:ph type="title" idx="4294967295"/>
          </p:nvPr>
        </p:nvSpPr>
        <p:spPr>
          <a:xfrm>
            <a:off x="468313" y="476250"/>
            <a:ext cx="8229600" cy="654050"/>
          </a:xfrm>
        </p:spPr>
        <p:txBody>
          <a:bodyPr anchor="b"/>
          <a:lstStyle/>
          <a:p>
            <a:pPr algn="l" eaLnBrk="1" hangingPunct="1"/>
            <a:r>
              <a:rPr lang="tr-TR" altLang="en-US" sz="2000" smtClean="0">
                <a:ea typeface="ＭＳ Ｐゴシック" panose="020B0600070205080204" pitchFamily="34" charset="-128"/>
              </a:rPr>
              <a:t>ORTADOĞU TEKNİK ÜNİVERSİTESİ MİMARLIK FAKÜLTESİ SUMMER PRACTICES</a:t>
            </a:r>
            <a:br>
              <a:rPr lang="tr-TR" altLang="en-US" sz="2000" smtClean="0">
                <a:ea typeface="ＭＳ Ｐゴシック" panose="020B0600070205080204" pitchFamily="34" charset="-128"/>
              </a:rPr>
            </a:br>
            <a:r>
              <a:rPr lang="tr-TR" altLang="en-US" sz="1200" smtClean="0">
                <a:ea typeface="ＭＳ Ｐゴシック" panose="020B0600070205080204" pitchFamily="34" charset="-128"/>
              </a:rPr>
              <a:t>(</a:t>
            </a:r>
            <a:r>
              <a:rPr lang="en-US" altLang="en-US" sz="1200" smtClean="0">
                <a:ea typeface="ＭＳ Ｐゴシック" panose="020B0600070205080204" pitchFamily="34" charset="-128"/>
              </a:rPr>
              <a:t>http://www.archweb.metu.edu.tr/research/spadmissions.html)</a:t>
            </a:r>
            <a:endParaRPr lang="tr-TR" altLang="en-US" sz="1800" smtClean="0">
              <a:ea typeface="ＭＳ Ｐゴシック" panose="020B0600070205080204" pitchFamily="34" charset="-128"/>
            </a:endParaRPr>
          </a:p>
        </p:txBody>
      </p:sp>
      <p:sp>
        <p:nvSpPr>
          <p:cNvPr id="23555" name="2 İçerik Yer Tutucusu"/>
          <p:cNvSpPr>
            <a:spLocks noGrp="1"/>
          </p:cNvSpPr>
          <p:nvPr>
            <p:ph idx="4294967295"/>
          </p:nvPr>
        </p:nvSpPr>
        <p:spPr>
          <a:xfrm>
            <a:off x="457200" y="1600200"/>
            <a:ext cx="8458200" cy="4852988"/>
          </a:xfrm>
        </p:spPr>
        <p:txBody>
          <a:bodyPr/>
          <a:lstStyle/>
          <a:p>
            <a:pPr marL="0" indent="0" algn="just" eaLnBrk="1" hangingPunct="1">
              <a:buFont typeface="Arial" panose="020B0604020202020204" pitchFamily="34" charset="0"/>
              <a:buNone/>
            </a:pPr>
            <a:r>
              <a:rPr lang="en-US" altLang="en-US" sz="1600" smtClean="0">
                <a:ea typeface="ＭＳ Ｐゴシック" panose="020B0600070205080204" pitchFamily="34" charset="-128"/>
              </a:rPr>
              <a:t>The Arch 190 - Building Construction Module aims at introducing students of Architecture to conventional building materials and techniques. The students will be provided hands-on training in Woodwork, Masonry, Steel reinforcement and Concrete works. The Arch 190 - Surveying Module aims at introducing students to surveying equipment, different measurement techniques, topographical and building documentation procedures and their applications.</a:t>
            </a:r>
          </a:p>
          <a:p>
            <a:pPr marL="0" indent="0">
              <a:buFont typeface="Arial" panose="020B0604020202020204" pitchFamily="34" charset="0"/>
              <a:buNone/>
            </a:pPr>
            <a:r>
              <a:rPr lang="en-US" altLang="en-US" sz="1600" smtClean="0">
                <a:ea typeface="ＭＳ Ｐゴシック" panose="020B0600070205080204" pitchFamily="34" charset="-128"/>
              </a:rPr>
              <a:t>Evaluation: Attendance will be mandatory, and the students will be graded by the instructors on their practical work as well as their written reports and/or drawings.</a:t>
            </a:r>
            <a:endParaRPr lang="tr-TR" altLang="en-US" sz="1600" smtClean="0">
              <a:ea typeface="ＭＳ Ｐゴシック" panose="020B0600070205080204" pitchFamily="34" charset="-128"/>
            </a:endParaRPr>
          </a:p>
          <a:p>
            <a:pPr marL="0" indent="0" algn="just" eaLnBrk="1" hangingPunct="1">
              <a:buFont typeface="Arial" panose="020B0604020202020204" pitchFamily="34" charset="0"/>
              <a:buNone/>
            </a:pPr>
            <a:endParaRPr lang="tr-TR" altLang="en-US" sz="1200" smtClean="0">
              <a:ea typeface="ＭＳ Ｐゴシック" panose="020B0600070205080204" pitchFamily="34" charset="-128"/>
            </a:endParaRPr>
          </a:p>
          <a:p>
            <a:pPr marL="0" indent="0" algn="just" eaLnBrk="1" hangingPunct="1">
              <a:buFont typeface="Arial" panose="020B0604020202020204" pitchFamily="34" charset="0"/>
              <a:buNone/>
            </a:pPr>
            <a:r>
              <a:rPr lang="en-US" altLang="en-US" sz="1600" smtClean="0">
                <a:ea typeface="ＭＳ Ｐゴシック" panose="020B0600070205080204" pitchFamily="34" charset="-128"/>
              </a:rPr>
              <a:t>In the “Arch 290 – Internship in Construction”, students are expected to use the theoretical and practical knowledge of their first two years at the Department of Architecture of METU. Monitoring and actively participating the construction and manufacturing work at construction sites are the main aims of this internship.</a:t>
            </a:r>
          </a:p>
          <a:p>
            <a:pPr marL="0" indent="0" algn="just" eaLnBrk="1" hangingPunct="1">
              <a:buFont typeface="Arial" panose="020B0604020202020204" pitchFamily="34" charset="0"/>
              <a:buNone/>
            </a:pPr>
            <a:r>
              <a:rPr lang="en-US" altLang="en-US" sz="1600" smtClean="0">
                <a:ea typeface="ＭＳ Ｐゴシック" panose="020B0600070205080204" pitchFamily="34" charset="-128"/>
              </a:rPr>
              <a:t>48 working days.</a:t>
            </a:r>
          </a:p>
          <a:p>
            <a:pPr marL="0" indent="0" algn="just" eaLnBrk="1" hangingPunct="1">
              <a:buFont typeface="Arial" panose="020B0604020202020204" pitchFamily="34" charset="0"/>
              <a:buNone/>
            </a:pPr>
            <a:endParaRPr lang="en-US" altLang="en-US" sz="1200" smtClean="0">
              <a:ea typeface="ＭＳ Ｐゴシック" panose="020B0600070205080204" pitchFamily="34" charset="-128"/>
            </a:endParaRPr>
          </a:p>
          <a:p>
            <a:pPr marL="0" indent="0" algn="just" eaLnBrk="1" hangingPunct="1">
              <a:buFont typeface="Arial" panose="020B0604020202020204" pitchFamily="34" charset="0"/>
              <a:buNone/>
            </a:pPr>
            <a:r>
              <a:rPr lang="en-US" altLang="en-US" sz="1600" smtClean="0">
                <a:ea typeface="ＭＳ Ｐゴシック" panose="020B0600070205080204" pitchFamily="34" charset="-128"/>
              </a:rPr>
              <a:t>Arch 390 summer practice is made in registered architectural offices in Turkey or abroad. Students can also work in legal authorities related to design and construction (municipalities, ministries etc.)</a:t>
            </a:r>
          </a:p>
          <a:p>
            <a:pPr marL="0" indent="0" algn="just" eaLnBrk="1" hangingPunct="1">
              <a:buFont typeface="Arial" panose="020B0604020202020204" pitchFamily="34" charset="0"/>
              <a:buNone/>
            </a:pPr>
            <a:r>
              <a:rPr lang="en-US" altLang="en-US" sz="1600" smtClean="0">
                <a:ea typeface="ＭＳ Ｐゴシック" panose="020B0600070205080204" pitchFamily="34" charset="-128"/>
              </a:rPr>
              <a:t>48 working days. </a:t>
            </a:r>
            <a:endParaRPr lang="tr-TR" altLang="en-US" sz="1600" smtClean="0">
              <a:ea typeface="ＭＳ Ｐゴシック" panose="020B0600070205080204" pitchFamily="34" charset="-128"/>
            </a:endParaRPr>
          </a:p>
          <a:p>
            <a:pPr marL="0" indent="0" algn="just" eaLnBrk="1" hangingPunct="1">
              <a:buFont typeface="Arial" panose="020B0604020202020204" pitchFamily="34" charset="0"/>
              <a:buNone/>
            </a:pPr>
            <a:endParaRPr lang="tr-TR" altLang="en-US" sz="1200" smtClean="0">
              <a:ea typeface="ＭＳ Ｐゴシック" panose="020B0600070205080204" pitchFamily="34" charset="-128"/>
            </a:endParaRPr>
          </a:p>
          <a:p>
            <a:pPr marL="0" indent="0">
              <a:buFont typeface="Arial" panose="020B0604020202020204" pitchFamily="34" charset="0"/>
              <a:buNone/>
            </a:pPr>
            <a:r>
              <a:rPr lang="en-US" altLang="en-US" sz="1600" smtClean="0">
                <a:ea typeface="ＭＳ Ｐゴシック" panose="020B0600070205080204" pitchFamily="34" charset="-128"/>
              </a:rPr>
              <a:t>Evaluation: The reports submitted by the students will be evaluated by a committee which will be organized by the Head of the Department of the Architecture.</a:t>
            </a:r>
            <a:endParaRPr lang="tr-TR" altLang="en-US" sz="160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Başlık"/>
          <p:cNvSpPr>
            <a:spLocks noGrp="1"/>
          </p:cNvSpPr>
          <p:nvPr>
            <p:ph type="title" idx="4294967295"/>
          </p:nvPr>
        </p:nvSpPr>
        <p:spPr>
          <a:xfrm>
            <a:off x="457200" y="274638"/>
            <a:ext cx="8458200" cy="1143000"/>
          </a:xfrm>
        </p:spPr>
        <p:txBody>
          <a:bodyPr anchor="b"/>
          <a:lstStyle/>
          <a:p>
            <a:pPr algn="l" eaLnBrk="1" hangingPunct="1"/>
            <a:r>
              <a:rPr lang="tr-TR" altLang="en-US" sz="2800" smtClean="0">
                <a:ea typeface="ＭＳ Ｐゴシック" panose="020B0600070205080204" pitchFamily="34" charset="-128"/>
              </a:rPr>
              <a:t>İSTANBUL TEKNİK ÜNİVERSİTESİ MİMARLIK FAKÜLTESİ STAJ ESASLARI </a:t>
            </a:r>
            <a:br>
              <a:rPr lang="tr-TR" altLang="en-US" sz="2800" smtClean="0">
                <a:ea typeface="ＭＳ Ｐゴシック" panose="020B0600070205080204" pitchFamily="34" charset="-128"/>
              </a:rPr>
            </a:br>
            <a:r>
              <a:rPr lang="tr-TR" altLang="en-US" sz="1200" smtClean="0">
                <a:ea typeface="ＭＳ Ｐゴシック" panose="020B0600070205080204" pitchFamily="34" charset="-128"/>
              </a:rPr>
              <a:t>(</a:t>
            </a:r>
            <a:r>
              <a:rPr lang="en-US" altLang="en-US" sz="1200" smtClean="0">
                <a:ea typeface="ＭＳ Ｐゴシック" panose="020B0600070205080204" pitchFamily="34" charset="-128"/>
              </a:rPr>
              <a:t>http://www.mimogis.itu.edu.tr/stajesaslari/mim.htm</a:t>
            </a:r>
            <a:r>
              <a:rPr lang="tr-TR" altLang="en-US" sz="1200" smtClean="0">
                <a:ea typeface="ＭＳ Ｐゴシック" panose="020B0600070205080204" pitchFamily="34" charset="-128"/>
              </a:rPr>
              <a:t>)</a:t>
            </a:r>
            <a:endParaRPr lang="tr-TR" altLang="en-US" sz="1800" smtClean="0">
              <a:ea typeface="ＭＳ Ｐゴシック" panose="020B0600070205080204" pitchFamily="34" charset="-128"/>
            </a:endParaRPr>
          </a:p>
        </p:txBody>
      </p:sp>
      <p:sp>
        <p:nvSpPr>
          <p:cNvPr id="24579" name="2 İçerik Yer Tutucusu"/>
          <p:cNvSpPr>
            <a:spLocks noGrp="1"/>
          </p:cNvSpPr>
          <p:nvPr>
            <p:ph idx="4294967295"/>
          </p:nvPr>
        </p:nvSpPr>
        <p:spPr>
          <a:xfrm>
            <a:off x="457200" y="1600200"/>
            <a:ext cx="8458200" cy="4852988"/>
          </a:xfrm>
        </p:spPr>
        <p:txBody>
          <a:bodyPr/>
          <a:lstStyle/>
          <a:p>
            <a:pPr marL="0" indent="0" algn="just" eaLnBrk="1" hangingPunct="1">
              <a:buFont typeface="Arial" panose="020B0604020202020204" pitchFamily="34" charset="0"/>
              <a:buNone/>
            </a:pPr>
            <a:r>
              <a:rPr lang="en-US" altLang="en-US" sz="1600" smtClean="0">
                <a:ea typeface="ＭＳ Ｐゴシック" panose="020B0600070205080204" pitchFamily="34" charset="-128"/>
              </a:rPr>
              <a:t>Amaç: Staj, öğrencilerin mimarlık eğitimi kapsamında kuramsal ve uygulamalı derslerde edindikleri bilgi ve becerilerini gerçek tasarım, yapım, yönetim ve üretim süreçlerinde pekiştirmelerini ve bu süreçlerde ortaya çıkan özgün durumlarla eğitimlerine yön vermelerini sağlamaya yöneliktir.</a:t>
            </a:r>
          </a:p>
          <a:p>
            <a:pPr marL="0" indent="0" algn="just">
              <a:buFont typeface="Arial" panose="020B0604020202020204" pitchFamily="34" charset="0"/>
              <a:buNone/>
            </a:pPr>
            <a:endParaRPr lang="en-US" altLang="en-US" sz="1600" smtClean="0">
              <a:ea typeface="ＭＳ Ｐゴシック" panose="020B0600070205080204" pitchFamily="34" charset="-128"/>
            </a:endParaRPr>
          </a:p>
          <a:p>
            <a:pPr marL="0" indent="0" algn="just">
              <a:buFont typeface="Arial" panose="020B0604020202020204" pitchFamily="34" charset="0"/>
              <a:buNone/>
            </a:pPr>
            <a:r>
              <a:rPr lang="en-US" altLang="en-US" sz="1600" smtClean="0">
                <a:ea typeface="ＭＳ Ｐゴシック" panose="020B0600070205080204" pitchFamily="34" charset="-128"/>
              </a:rPr>
              <a:t>Staj Yapılabilecek Alanlar:</a:t>
            </a:r>
          </a:p>
          <a:p>
            <a:pPr marL="0" indent="0" algn="just">
              <a:buFont typeface="Arial" panose="020B0604020202020204" pitchFamily="34" charset="0"/>
              <a:buNone/>
            </a:pPr>
            <a:r>
              <a:rPr lang="en-US" altLang="en-US" sz="1600" smtClean="0">
                <a:ea typeface="ＭＳ Ｐゴシック" panose="020B0600070205080204" pitchFamily="34" charset="-128"/>
              </a:rPr>
              <a:t>×  Mimarlık büroları, tasarım atölyeleri vb. yerler</a:t>
            </a:r>
          </a:p>
          <a:p>
            <a:pPr marL="0" indent="0" algn="just">
              <a:buFont typeface="Arial" panose="020B0604020202020204" pitchFamily="34" charset="0"/>
              <a:buNone/>
            </a:pPr>
            <a:r>
              <a:rPr lang="en-US" altLang="en-US" sz="1600" smtClean="0">
                <a:ea typeface="ＭＳ Ｐゴシック" panose="020B0600070205080204" pitchFamily="34" charset="-128"/>
              </a:rPr>
              <a:t>×  Mimari tasarım, yapım, yönetim, üretim gibi konularda etkinlik gösteren firma, kuruluş veya organizasyonlar,</a:t>
            </a:r>
          </a:p>
          <a:p>
            <a:pPr marL="0" indent="0" algn="just">
              <a:buFont typeface="Arial" panose="020B0604020202020204" pitchFamily="34" charset="0"/>
              <a:buNone/>
            </a:pPr>
            <a:r>
              <a:rPr lang="en-US" altLang="en-US" sz="1600" smtClean="0">
                <a:ea typeface="ＭＳ Ｐゴシック" panose="020B0600070205080204" pitchFamily="34" charset="-128"/>
              </a:rPr>
              <a:t>×  Bünyesinde bu konuların da yer aldığı diğer firma, kuruluş veya organizasyonlar,</a:t>
            </a:r>
          </a:p>
          <a:p>
            <a:pPr marL="0" indent="0" algn="just">
              <a:buFont typeface="Arial" panose="020B0604020202020204" pitchFamily="34" charset="0"/>
              <a:buNone/>
            </a:pPr>
            <a:r>
              <a:rPr lang="en-US" altLang="en-US" sz="1600" smtClean="0">
                <a:ea typeface="ＭＳ Ｐゴシック" panose="020B0600070205080204" pitchFamily="34" charset="-128"/>
              </a:rPr>
              <a:t>×  Staj komisyonunun değerlendirmesi ve Mimarlık Bölümünün onayı ile staj yapılabilecek diğer alanlar: Çeşitli kuruluşların ve İTÜ’nün düzenledikleri atölyeler veya diğer mesleki etkinlikler, yaz okulları, arkeolojik kazı alanlarında veya tarihi sit alanlarında veya tarihi yapılarda yapılacak çeşitli çalışmalar  gibi etkinlikler.</a:t>
            </a:r>
          </a:p>
          <a:p>
            <a:pPr marL="0" indent="0" algn="just">
              <a:buFont typeface="Arial" panose="020B0604020202020204" pitchFamily="34" charset="0"/>
              <a:buNone/>
            </a:pPr>
            <a:endParaRPr lang="en-US" altLang="en-US" sz="1600" smtClean="0">
              <a:ea typeface="ＭＳ Ｐゴシック" panose="020B0600070205080204" pitchFamily="34" charset="-128"/>
            </a:endParaRPr>
          </a:p>
          <a:p>
            <a:pPr marL="0" indent="0" algn="just">
              <a:buFont typeface="Arial" panose="020B0604020202020204" pitchFamily="34" charset="0"/>
              <a:buNone/>
            </a:pPr>
            <a:r>
              <a:rPr lang="en-US" altLang="en-US" sz="1600" smtClean="0">
                <a:ea typeface="ＭＳ Ｐゴシック" panose="020B0600070205080204" pitchFamily="34" charset="-128"/>
              </a:rPr>
              <a:t>Toplam staj süresi 72 iş günüdür. </a:t>
            </a:r>
          </a:p>
          <a:p>
            <a:pPr marL="0" indent="0" algn="just">
              <a:buFont typeface="Arial" panose="020B0604020202020204" pitchFamily="34" charset="0"/>
              <a:buNone/>
            </a:pPr>
            <a:endParaRPr lang="tr-TR" altLang="en-US" sz="1600" smtClean="0">
              <a:ea typeface="ＭＳ Ｐゴシック" panose="020B0600070205080204" pitchFamily="34" charset="-128"/>
            </a:endParaRPr>
          </a:p>
          <a:p>
            <a:pPr marL="0" indent="0" algn="just">
              <a:buFont typeface="Arial" panose="020B0604020202020204" pitchFamily="34" charset="0"/>
              <a:buNone/>
            </a:pPr>
            <a:r>
              <a:rPr lang="en-US" altLang="en-US" sz="1600" smtClean="0">
                <a:ea typeface="ＭＳ Ｐゴシック" panose="020B0600070205080204" pitchFamily="34" charset="-128"/>
              </a:rPr>
              <a:t>Stajın Değerlendirilmesi: Staj dosyaları Staj Komisyonu tarafından değerlendirilecektir. Değerlendirmede staj sicil fişinde bulunan, çalışılan yerin yetkilisine ait görüşler dikkate alınacaktır. Staj yerinde çalışan öğrenci çalışma yerinin koşullarına ve kurallarına uymak zorundadır. </a:t>
            </a:r>
            <a:endParaRPr lang="tr-TR" altLang="en-US" sz="1600" smtClean="0">
              <a:ea typeface="ＭＳ Ｐゴシック" panose="020B0600070205080204" pitchFamily="34" charset="-128"/>
            </a:endParaRPr>
          </a:p>
          <a:p>
            <a:pPr marL="0" indent="0" algn="just" eaLnBrk="1" hangingPunct="1">
              <a:buFont typeface="Arial" panose="020B0604020202020204" pitchFamily="34" charset="0"/>
              <a:buNone/>
            </a:pPr>
            <a:endParaRPr lang="tr-TR" altLang="en-US" sz="160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Başlık"/>
          <p:cNvSpPr>
            <a:spLocks noGrp="1"/>
          </p:cNvSpPr>
          <p:nvPr>
            <p:ph type="title" idx="4294967295"/>
          </p:nvPr>
        </p:nvSpPr>
        <p:spPr>
          <a:xfrm>
            <a:off x="457200" y="274638"/>
            <a:ext cx="8305800" cy="1143000"/>
          </a:xfrm>
        </p:spPr>
        <p:txBody>
          <a:bodyPr anchor="b"/>
          <a:lstStyle/>
          <a:p>
            <a:pPr algn="just" eaLnBrk="1" hangingPunct="1"/>
            <a:r>
              <a:rPr lang="tr-TR" altLang="en-US" sz="2800" smtClean="0">
                <a:ea typeface="ＭＳ Ｐゴシック" panose="020B0600070205080204" pitchFamily="34" charset="-128"/>
              </a:rPr>
              <a:t>T.C. MALTEPE ÜNİVERSİTESİ MİMARLIK FAKÜLTESİ STAJ YÖNERGESİ</a:t>
            </a:r>
          </a:p>
        </p:txBody>
      </p:sp>
      <p:sp>
        <p:nvSpPr>
          <p:cNvPr id="25603" name="2 İçerik Yer Tutucusu"/>
          <p:cNvSpPr>
            <a:spLocks noGrp="1"/>
          </p:cNvSpPr>
          <p:nvPr>
            <p:ph idx="4294967295"/>
          </p:nvPr>
        </p:nvSpPr>
        <p:spPr>
          <a:xfrm>
            <a:off x="457200" y="1600200"/>
            <a:ext cx="8458200" cy="4852988"/>
          </a:xfrm>
        </p:spPr>
        <p:txBody>
          <a:bodyPr/>
          <a:lstStyle/>
          <a:p>
            <a:pPr marL="0" indent="0" algn="just" eaLnBrk="1" hangingPunct="1">
              <a:buFont typeface="Arial" panose="020B0604020202020204" pitchFamily="34" charset="0"/>
              <a:buNone/>
            </a:pPr>
            <a:r>
              <a:rPr lang="tr-TR" altLang="en-US" sz="1800" smtClean="0">
                <a:ea typeface="ＭＳ Ｐゴシック" panose="020B0600070205080204" pitchFamily="34" charset="-128"/>
              </a:rPr>
              <a:t>T.C. MALTEPE ÜNİVERSİTESİ MİMARLIK FAKÜLTESİ STAJ YÖNERGESİ</a:t>
            </a:r>
          </a:p>
          <a:p>
            <a:pPr marL="0" indent="0" algn="just" eaLnBrk="1" hangingPunct="1">
              <a:buFont typeface="Arial" panose="020B0604020202020204" pitchFamily="34" charset="0"/>
              <a:buNone/>
            </a:pPr>
            <a:endParaRPr lang="tr-TR" altLang="en-US" sz="1800" smtClean="0">
              <a:ea typeface="ＭＳ Ｐゴシック" panose="020B0600070205080204" pitchFamily="34" charset="-128"/>
            </a:endParaRPr>
          </a:p>
          <a:p>
            <a:pPr marL="0" indent="0" algn="just" eaLnBrk="1" hangingPunct="1">
              <a:buFont typeface="Arial" panose="020B0604020202020204" pitchFamily="34" charset="0"/>
              <a:buNone/>
            </a:pPr>
            <a:endParaRPr lang="tr-TR" altLang="en-US" sz="1800" smtClean="0">
              <a:ea typeface="ＭＳ Ｐゴシック" panose="020B0600070205080204" pitchFamily="34" charset="-128"/>
            </a:endParaRPr>
          </a:p>
          <a:p>
            <a:pPr marL="0" indent="0" algn="just" eaLnBrk="1" hangingPunct="1">
              <a:buFont typeface="Arial" panose="020B0604020202020204" pitchFamily="34" charset="0"/>
              <a:buNone/>
            </a:pPr>
            <a:endParaRPr lang="tr-TR" altLang="en-US" sz="180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a:xfrm>
            <a:off x="457200" y="274638"/>
            <a:ext cx="8229600" cy="850900"/>
          </a:xfrm>
        </p:spPr>
        <p:txBody>
          <a:bodyPr/>
          <a:lstStyle/>
          <a:p>
            <a:pPr algn="l" eaLnBrk="1" hangingPunct="1"/>
            <a:r>
              <a:rPr lang="tr-TR" altLang="en-US" sz="3600" b="1" i="1" u="sng" smtClean="0">
                <a:ea typeface="ＭＳ Ｐゴシック" panose="020B0600070205080204" pitchFamily="34" charset="-128"/>
              </a:rPr>
              <a:t>ÖNERİLER: </a:t>
            </a:r>
          </a:p>
        </p:txBody>
      </p:sp>
      <p:sp>
        <p:nvSpPr>
          <p:cNvPr id="26627" name="2 İçerik Yer Tutucusu"/>
          <p:cNvSpPr>
            <a:spLocks noGrp="1"/>
          </p:cNvSpPr>
          <p:nvPr>
            <p:ph idx="1"/>
          </p:nvPr>
        </p:nvSpPr>
        <p:spPr>
          <a:xfrm>
            <a:off x="457200" y="981075"/>
            <a:ext cx="8229600" cy="5876925"/>
          </a:xfrm>
        </p:spPr>
        <p:txBody>
          <a:bodyPr/>
          <a:lstStyle/>
          <a:p>
            <a:pPr eaLnBrk="1" hangingPunct="1"/>
            <a:r>
              <a:rPr lang="tr-TR" altLang="en-US" sz="2000" b="1" smtClean="0">
                <a:ea typeface="ＭＳ Ｐゴシック" panose="020B0600070205080204" pitchFamily="34" charset="-128"/>
              </a:rPr>
              <a:t>Uygulanmakta olan yaz stajları (52 hafta uygulanmayacaksa)</a:t>
            </a:r>
          </a:p>
          <a:p>
            <a:pPr eaLnBrk="1" hangingPunct="1"/>
            <a:r>
              <a:rPr lang="tr-TR" altLang="en-US" sz="2000" smtClean="0">
                <a:ea typeface="ＭＳ Ｐゴシック" panose="020B0600070205080204" pitchFamily="34" charset="-128"/>
              </a:rPr>
              <a:t>AKTS lerin belirli bir mantık ile verilmesi konusunda çalışmalar yapılması</a:t>
            </a:r>
          </a:p>
          <a:p>
            <a:pPr eaLnBrk="1" hangingPunct="1"/>
            <a:r>
              <a:rPr lang="tr-TR" altLang="en-US" sz="2000" smtClean="0">
                <a:ea typeface="ＭＳ Ｐゴシック" panose="020B0600070205080204" pitchFamily="34" charset="-128"/>
              </a:rPr>
              <a:t>Çeşidi sayısı türü  günü </a:t>
            </a:r>
          </a:p>
          <a:p>
            <a:pPr eaLnBrk="1" hangingPunct="1"/>
            <a:r>
              <a:rPr lang="tr-TR" altLang="en-US" sz="2000" smtClean="0">
                <a:ea typeface="ＭＳ Ｐゴシック" panose="020B0600070205080204" pitchFamily="34" charset="-128"/>
              </a:rPr>
              <a:t>kalitesinin kontrolü konusunda çalışma</a:t>
            </a:r>
          </a:p>
          <a:p>
            <a:pPr eaLnBrk="1" hangingPunct="1"/>
            <a:r>
              <a:rPr lang="tr-TR" altLang="en-US" sz="2000" b="1" smtClean="0">
                <a:ea typeface="ＭＳ Ｐゴシック" panose="020B0600070205080204" pitchFamily="34" charset="-128"/>
              </a:rPr>
              <a:t>Meslek pratiği</a:t>
            </a:r>
          </a:p>
          <a:p>
            <a:pPr eaLnBrk="1" hangingPunct="1"/>
            <a:r>
              <a:rPr lang="tr-TR" altLang="en-US" sz="2000" smtClean="0">
                <a:ea typeface="ＭＳ Ｐゴシック" panose="020B0600070205080204" pitchFamily="34" charset="-128"/>
              </a:rPr>
              <a:t>Mimarlık ve Eğitim Kurultay’larında tartışılan eğitimde kuramsal bilgiler yanında, yetki ve unvan sahibi olmak için diploma sonrası edinilmesi gereken meslek pratiğinin en az 52 hafta süre ile Mimarlar Odası denetiminde sürdürülmüş olması tartışılmış ve uygun bulunmuştur.</a:t>
            </a:r>
          </a:p>
          <a:p>
            <a:pPr eaLnBrk="1" hangingPunct="1"/>
            <a:r>
              <a:rPr lang="tr-TR" altLang="en-US" sz="1800" smtClean="0">
                <a:ea typeface="ＭＳ Ｐゴシック" panose="020B0600070205080204" pitchFamily="34" charset="-128"/>
              </a:rPr>
              <a:t>Mimarlar Odası’nın görüşü, meslek pratiğinin 2 yıl olması, MOBBİG’in görüşü ise, 52 hafta olması yönündedir. Meslek pratiği, kuram-eğitim-uygulama bütünü içinde ele alınmalı ve mimarlık eğitiminin eksiklerini gideren değil, bu eğitimi tamamlayan bir çalışma olarak düşünülmelidir.</a:t>
            </a:r>
          </a:p>
          <a:p>
            <a:pPr eaLnBrk="1" hangingPunct="1"/>
            <a:r>
              <a:rPr lang="tr-TR" altLang="en-US" sz="1800" smtClean="0">
                <a:ea typeface="ＭＳ Ｐゴシック" panose="020B0600070205080204" pitchFamily="34" charset="-128"/>
              </a:rPr>
              <a:t>Meslek pratiğini örgütleyecek, denetleyecek ve meslek adamı yeterliliğini kazanıp kazanmadığına karar verecektir. Bu kurulun bir çalışma yönergesine de ihtiyacı olacaktır. Yönetim kuruluna, belki bir danışma kurulu ve icra kuruluna ihtiyaç vardır. Bu kurula M.O.’nın yanı sıra katkıda bulunacak olan kurumlar hangileri olmalıdır? </a:t>
            </a:r>
          </a:p>
          <a:p>
            <a:pPr eaLnBrk="1" hangingPunct="1"/>
            <a:r>
              <a:rPr lang="tr-TR" altLang="en-US" sz="2000" smtClean="0">
                <a:solidFill>
                  <a:srgbClr val="FF0000"/>
                </a:solidFill>
                <a:ea typeface="ＭＳ Ｐゴシック" panose="020B0600070205080204" pitchFamily="34" charset="-128"/>
              </a:rPr>
              <a:t>52 haftanın içeriği ve kalite kontrolünün nasıl sağlanacağı konusunda yöntemler geliştirilmelidir ….</a:t>
            </a:r>
          </a:p>
          <a:p>
            <a:pPr eaLnBrk="1" hangingPunct="1"/>
            <a:r>
              <a:rPr lang="tr-TR" altLang="en-US" sz="1800" smtClean="0">
                <a:ea typeface="ＭＳ Ｐゴシック" panose="020B0600070205080204" pitchFamily="34" charset="-128"/>
              </a:rPr>
              <a:t>Meslek pratiği sonrasında bir sınav olmalı mıdır? Yoksa dosya incelemesi üzerinden mi karar verilmelidir? </a:t>
            </a:r>
          </a:p>
          <a:p>
            <a:pPr eaLnBrk="1" hangingPunct="1"/>
            <a:r>
              <a:rPr lang="tr-TR" altLang="en-US" sz="1800" smtClean="0">
                <a:ea typeface="ＭＳ Ｐゴシック" panose="020B0600070205080204" pitchFamily="34" charset="-128"/>
              </a:rPr>
              <a:t>Yasal çerçevesi en kısa zamanda tamamlanmalıdır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p:txBody>
          <a:bodyPr anchor="b"/>
          <a:lstStyle/>
          <a:p>
            <a:pPr algn="l" eaLnBrk="1" hangingPunct="1"/>
            <a:r>
              <a:rPr lang="tr-TR" altLang="en-US" sz="3200" smtClean="0">
                <a:ea typeface="ＭＳ Ｐゴシック" panose="020B0600070205080204" pitchFamily="34" charset="-128"/>
              </a:rPr>
              <a:t>AMAÇ</a:t>
            </a:r>
          </a:p>
        </p:txBody>
      </p:sp>
      <p:sp>
        <p:nvSpPr>
          <p:cNvPr id="5123" name="2 İçerik Yer Tutucusu"/>
          <p:cNvSpPr>
            <a:spLocks noGrp="1"/>
          </p:cNvSpPr>
          <p:nvPr>
            <p:ph idx="1"/>
          </p:nvPr>
        </p:nvSpPr>
        <p:spPr/>
        <p:txBody>
          <a:bodyPr/>
          <a:lstStyle/>
          <a:p>
            <a:pPr marL="0" indent="0" algn="just" eaLnBrk="1" hangingPunct="1">
              <a:lnSpc>
                <a:spcPct val="90000"/>
              </a:lnSpc>
              <a:buFont typeface="Arial" panose="020B0604020202020204" pitchFamily="34" charset="0"/>
              <a:buNone/>
            </a:pPr>
            <a:r>
              <a:rPr lang="tr-TR" altLang="en-US" sz="1800" smtClean="0">
                <a:ea typeface="ＭＳ Ｐゴシック" panose="020B0600070205080204" pitchFamily="34" charset="-128"/>
              </a:rPr>
              <a:t>Bu çalışmanın amacı Türkiye ve yurtdışındaki Mimarlık okullarında uygulanmakta olan stajları mercek altına alarak, staj sayıları, süreleri, türleri ve atfedilen kredileri (AKTS) açısından incelemektir. </a:t>
            </a:r>
          </a:p>
          <a:p>
            <a:pPr marL="0" indent="0" algn="just" eaLnBrk="1" hangingPunct="1">
              <a:lnSpc>
                <a:spcPct val="90000"/>
              </a:lnSpc>
              <a:buFont typeface="Arial" panose="020B0604020202020204" pitchFamily="34" charset="0"/>
              <a:buNone/>
            </a:pPr>
            <a:endParaRPr lang="tr-TR" altLang="en-US" sz="1800" smtClean="0">
              <a:ea typeface="ＭＳ Ｐゴシック" panose="020B0600070205080204" pitchFamily="34" charset="-128"/>
            </a:endParaRPr>
          </a:p>
          <a:p>
            <a:pPr marL="0" indent="0" algn="just" eaLnBrk="1" hangingPunct="1">
              <a:lnSpc>
                <a:spcPct val="90000"/>
              </a:lnSpc>
              <a:buFont typeface="Arial" panose="020B0604020202020204" pitchFamily="34" charset="0"/>
              <a:buNone/>
            </a:pPr>
            <a:r>
              <a:rPr lang="tr-TR" altLang="en-US" sz="1800" smtClean="0">
                <a:ea typeface="ＭＳ Ｐゴシック" panose="020B0600070205080204" pitchFamily="34" charset="-128"/>
              </a:rPr>
              <a:t>Bu bağlamda özellikle Türkiye’de staj için öngörülen AKTS değerleri arasındaki farklılıkları saptayarak tartışmak, yurtiçi ve dışındaki staj ve meslek pratiği farklılığını ortaya koymak, Türkiye’deki staj uygulamaları ve bu uygulamadaki kalite ölçümlerini yönergeler bağlamından irdelemek hedeflenmektedir.  </a:t>
            </a:r>
          </a:p>
          <a:p>
            <a:pPr marL="0" indent="0" algn="just" eaLnBrk="1" hangingPunct="1">
              <a:lnSpc>
                <a:spcPct val="90000"/>
              </a:lnSpc>
              <a:buFont typeface="Arial" panose="020B0604020202020204" pitchFamily="34" charset="0"/>
              <a:buNone/>
            </a:pPr>
            <a:endParaRPr lang="tr-TR" altLang="en-US" sz="1800" smtClean="0">
              <a:ea typeface="ＭＳ Ｐゴシック" panose="020B0600070205080204" pitchFamily="34" charset="-128"/>
            </a:endParaRPr>
          </a:p>
          <a:p>
            <a:pPr marL="0" indent="0" algn="just" eaLnBrk="1" hangingPunct="1">
              <a:lnSpc>
                <a:spcPct val="90000"/>
              </a:lnSpc>
              <a:buFont typeface="Arial" panose="020B0604020202020204" pitchFamily="34" charset="0"/>
              <a:buNone/>
            </a:pPr>
            <a:r>
              <a:rPr lang="tr-TR" altLang="en-US" sz="1800" smtClean="0">
                <a:ea typeface="ＭＳ Ｐゴシック" panose="020B0600070205080204" pitchFamily="34" charset="-128"/>
              </a:rPr>
              <a:t>Türkiye’deki mimarlık okullarında uygulanan staj, 4 yıllık eğitim içerisinde yer almaktadır. Ancak bu durumun UIA toplantılarının da sonucu olarak, özellikle son yıllar içerisinde 5 yıl + meslek pratiğine dönüştürülmesi gerekliliği, Mobbig ve Eğitim Kurultaylarında sıklıkla tartışılmaktadır ve bu konuda uzlaşma sağlanmıştır.</a:t>
            </a:r>
            <a:endParaRPr lang="tr-TR" altLang="en-US" sz="200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028" descr="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0"/>
            <a:ext cx="6934200" cy="670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1030" descr="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514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7"/>
          <p:cNvSpPr txBox="1">
            <a:spLocks noChangeArrowheads="1"/>
          </p:cNvSpPr>
          <p:nvPr/>
        </p:nvSpPr>
        <p:spPr bwMode="auto">
          <a:xfrm>
            <a:off x="381000" y="762000"/>
            <a:ext cx="8534400" cy="523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eaLnBrk="1" hangingPunct="1">
              <a:spcBef>
                <a:spcPct val="50000"/>
              </a:spcBef>
            </a:pPr>
            <a:r>
              <a:rPr lang="en-US" altLang="en-US" sz="1800">
                <a:latin typeface="Calibri" panose="020F0502020204030204" pitchFamily="34" charset="0"/>
              </a:rPr>
              <a:t>1994- </a:t>
            </a:r>
            <a:r>
              <a:rPr lang="en-US" altLang="en-US" sz="1400">
                <a:latin typeface="Calibri" panose="020F0502020204030204" pitchFamily="34" charset="0"/>
              </a:rPr>
              <a:t>UIA Konseyi, </a:t>
            </a:r>
            <a:r>
              <a:rPr lang="en-US" altLang="en-US" sz="1800">
                <a:latin typeface="Calibri" panose="020F0502020204030204" pitchFamily="34" charset="0"/>
              </a:rPr>
              <a:t>Meslek Pratiği Komisyonu</a:t>
            </a:r>
            <a:r>
              <a:rPr lang="en-US" altLang="en-US" sz="1400">
                <a:latin typeface="Calibri" panose="020F0502020204030204" pitchFamily="34" charset="0"/>
              </a:rPr>
              <a:t>’nu kurdu </a:t>
            </a:r>
          </a:p>
          <a:p>
            <a:pPr algn="just" eaLnBrk="1" hangingPunct="1">
              <a:spcBef>
                <a:spcPct val="50000"/>
              </a:spcBef>
            </a:pPr>
            <a:r>
              <a:rPr lang="en-US" altLang="en-US" sz="1800">
                <a:latin typeface="Calibri" panose="020F0502020204030204" pitchFamily="34" charset="0"/>
              </a:rPr>
              <a:t>1999- </a:t>
            </a:r>
            <a:r>
              <a:rPr lang="en-US" altLang="en-US" sz="1400">
                <a:latin typeface="Calibri" panose="020F0502020204030204" pitchFamily="34" charset="0"/>
              </a:rPr>
              <a:t>21. UIA  Beijing’de </a:t>
            </a:r>
            <a:r>
              <a:rPr lang="en-US" altLang="en-US" sz="1800">
                <a:latin typeface="Calibri" panose="020F0502020204030204" pitchFamily="34" charset="0"/>
              </a:rPr>
              <a:t>Mimarlık Pratiği İçin Tavsiye Edilen Uluslararası Profesyonellik Standartları</a:t>
            </a:r>
            <a:r>
              <a:rPr lang="en-US" altLang="en-US" sz="1400">
                <a:latin typeface="Calibri" panose="020F0502020204030204" pitchFamily="34" charset="0"/>
              </a:rPr>
              <a:t> Konusunda UIA Mutabakat Metni onaylandı.</a:t>
            </a:r>
            <a:r>
              <a:rPr lang="en-US" altLang="en-US">
                <a:latin typeface="Calibri" panose="020F0502020204030204" pitchFamily="34" charset="0"/>
              </a:rPr>
              <a:t> </a:t>
            </a:r>
          </a:p>
          <a:p>
            <a:pPr algn="just" eaLnBrk="1" hangingPunct="1">
              <a:spcBef>
                <a:spcPct val="50000"/>
              </a:spcBef>
            </a:pPr>
            <a:r>
              <a:rPr lang="en-US" altLang="en-US" sz="1800">
                <a:latin typeface="Calibri" panose="020F0502020204030204" pitchFamily="34" charset="0"/>
              </a:rPr>
              <a:t>2007- </a:t>
            </a:r>
            <a:r>
              <a:rPr lang="en-US" altLang="en-US" sz="1400">
                <a:solidFill>
                  <a:srgbClr val="000000"/>
                </a:solidFill>
                <a:latin typeface="Calibri" panose="020F0502020204030204" pitchFamily="34" charset="0"/>
              </a:rPr>
              <a:t>Uluslararası Mimarlar Birliği (UIA) tüm üyelerine gönderdiği bir mektupta, UIA Genel Kurulu’nda kabul edilen bir dizi belgeye dayanarak “mimar unvanı verilebilmesi için bir üniversite veya eşdeğer bir eğitim kurumunda </a:t>
            </a:r>
            <a:r>
              <a:rPr lang="en-US" altLang="en-US" sz="1800" b="1">
                <a:solidFill>
                  <a:srgbClr val="000000"/>
                </a:solidFill>
                <a:latin typeface="Calibri" panose="020F0502020204030204" pitchFamily="34" charset="0"/>
              </a:rPr>
              <a:t>en az 5 yıl tam zamanlı eğitimin</a:t>
            </a:r>
            <a:r>
              <a:rPr lang="en-US" altLang="en-US" sz="1400">
                <a:solidFill>
                  <a:srgbClr val="000000"/>
                </a:solidFill>
                <a:latin typeface="Calibri" panose="020F0502020204030204" pitchFamily="34" charset="0"/>
              </a:rPr>
              <a:t> alınması gerektiğini” hatırlattı.</a:t>
            </a:r>
          </a:p>
          <a:p>
            <a:pPr algn="just" eaLnBrk="1" hangingPunct="1">
              <a:spcBef>
                <a:spcPct val="50000"/>
              </a:spcBef>
            </a:pPr>
            <a:r>
              <a:rPr lang="en-US" altLang="en-US" sz="1400">
                <a:solidFill>
                  <a:srgbClr val="000000"/>
                </a:solidFill>
                <a:latin typeface="Calibri" panose="020F0502020204030204" pitchFamily="34" charset="0"/>
              </a:rPr>
              <a:t>Bu beş yıllık dönem iki aşamalı olarak düzenlenebilir, fakat beş yıllık eğitim, UNESCO-UIA Mimarlık Eğitimi Şartı ile de uyum sağlayacak biçimde, bütüncül olarak süreklilik içinde değerlendirilmeli ve düzenlenmelidir; Müfredatın iki aşamalı olarak düzenlenmesi halinde, beş yıldan az olarak belirlenen birinci aşamayı başarılı olarak bitirenlere mesleki olmayan bir birinci derece / diploma veya sertifika verilebilir. Fakat bu, sözkonusu kişinin mimar olarak kayıt olması, lisans alması veya sertifikalandırılması için gerekli eğitim koşullarını sağladığı anlamına gelmez. Bu açıdan, bu belgeye sahip olanların eğitimin ilk aşaması sonucunda alacakları yetkinlik, sertifikasyon veya unvan konusunda herhangi bir karmaşıklık olmamasına özen gösterilmesi önem kazanmaktadır. </a:t>
            </a:r>
            <a:endParaRPr lang="en-US" altLang="en-US" sz="1800">
              <a:latin typeface="Calibri" panose="020F0502020204030204" pitchFamily="34" charset="0"/>
            </a:endParaRPr>
          </a:p>
          <a:p>
            <a:pPr algn="just" eaLnBrk="1" hangingPunct="1">
              <a:spcBef>
                <a:spcPct val="50000"/>
              </a:spcBef>
            </a:pPr>
            <a:r>
              <a:rPr lang="en-US" altLang="en-US" sz="1800">
                <a:latin typeface="Calibri" panose="020F0502020204030204" pitchFamily="34" charset="0"/>
              </a:rPr>
              <a:t>2009- </a:t>
            </a:r>
            <a:r>
              <a:rPr lang="en-US" altLang="en-US" sz="1400">
                <a:solidFill>
                  <a:srgbClr val="000000"/>
                </a:solidFill>
                <a:latin typeface="Calibri" panose="020F0502020204030204" pitchFamily="34" charset="0"/>
              </a:rPr>
              <a:t>Meslek Pratiği alanında çalışmalarını sürdüren komisyon amaçlarını, </a:t>
            </a:r>
            <a:r>
              <a:rPr lang="en-US" altLang="en-US" sz="1800" b="1">
                <a:solidFill>
                  <a:srgbClr val="000000"/>
                </a:solidFill>
                <a:latin typeface="Calibri" panose="020F0502020204030204" pitchFamily="34" charset="0"/>
              </a:rPr>
              <a:t>uluslararası standartları</a:t>
            </a:r>
            <a:r>
              <a:rPr lang="en-US" altLang="en-US" sz="1400">
                <a:solidFill>
                  <a:srgbClr val="000000"/>
                </a:solidFill>
                <a:latin typeface="Calibri" panose="020F0502020204030204" pitchFamily="34" charset="0"/>
              </a:rPr>
              <a:t> oluşturmak, uygulama alanı </a:t>
            </a:r>
            <a:r>
              <a:rPr lang="en-US" altLang="en-US" sz="1800" b="1">
                <a:solidFill>
                  <a:srgbClr val="000000"/>
                </a:solidFill>
                <a:latin typeface="Calibri" panose="020F0502020204030204" pitchFamily="34" charset="0"/>
              </a:rPr>
              <a:t>için bir “yönetim planı”</a:t>
            </a:r>
            <a:r>
              <a:rPr lang="en-US" altLang="en-US" sz="1400">
                <a:solidFill>
                  <a:srgbClr val="000000"/>
                </a:solidFill>
                <a:latin typeface="Calibri" panose="020F0502020204030204" pitchFamily="34" charset="0"/>
              </a:rPr>
              <a:t> tasarlamak, eğitim, staj, meslek pratiği konularında hareketliliği desteklemek, mimarlar için olanakları artırmak ve farklı kültürler, eğitim sistemleri, ekonomiler arasında diyalogu desteklemek olarak tanımlıyor.</a:t>
            </a:r>
            <a:endParaRPr lang="en-US" altLang="en-US" sz="1400">
              <a:latin typeface="Calibri" panose="020F0502020204030204" pitchFamily="34" charset="0"/>
            </a:endParaRPr>
          </a:p>
          <a:p>
            <a:pPr algn="just" eaLnBrk="1" hangingPunct="1">
              <a:spcBef>
                <a:spcPct val="50000"/>
              </a:spcBef>
            </a:pPr>
            <a:endParaRPr lang="en-US" altLang="en-US" sz="1400">
              <a:latin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7"/>
          <p:cNvSpPr>
            <a:spLocks noChangeArrowheads="1"/>
          </p:cNvSpPr>
          <p:nvPr/>
        </p:nvSpPr>
        <p:spPr bwMode="auto">
          <a:xfrm>
            <a:off x="457200" y="1341438"/>
            <a:ext cx="8458200" cy="551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eaLnBrk="1" hangingPunct="1"/>
            <a:r>
              <a:rPr lang="en-US" altLang="en-US" sz="1800">
                <a:solidFill>
                  <a:srgbClr val="000000"/>
                </a:solidFill>
                <a:latin typeface="Calibri" panose="020F0502020204030204" pitchFamily="34" charset="0"/>
              </a:rPr>
              <a:t>Beş yıllık eğitim dönemine ek olarak, mimar olarak uygulama yapabilmek üzere kayıt / lisans / sertifika öncesi en az iki yıllık bir staj veya meslek pratiği yapılması gerekmektedir. Bunlardan en az bir yılı eğitim programının tamamlanmasından sonra gerçekleştirilmelidir. Edinilmiş olan bilgi ve becerilerin, staj veya meslek pratiği döneminin sonunda yapılacak en az bir sınavla kanıtlanması gerekmektedir. </a:t>
            </a:r>
          </a:p>
          <a:p>
            <a:pPr algn="just" eaLnBrk="1" hangingPunct="1"/>
            <a:endParaRPr lang="en-US" altLang="en-US" sz="1400">
              <a:solidFill>
                <a:srgbClr val="000000"/>
              </a:solidFill>
              <a:latin typeface="Calibri" panose="020F0502020204030204" pitchFamily="34" charset="0"/>
            </a:endParaRPr>
          </a:p>
          <a:p>
            <a:pPr algn="just" eaLnBrk="1" hangingPunct="1"/>
            <a:r>
              <a:rPr lang="en-US" altLang="en-US" sz="1800">
                <a:latin typeface="Calibri" panose="020F0502020204030204" pitchFamily="34" charset="0"/>
              </a:rPr>
              <a:t>UIA tarafından verilen tanımlamalara göre;</a:t>
            </a:r>
          </a:p>
          <a:p>
            <a:pPr algn="just" eaLnBrk="1" hangingPunct="1"/>
            <a:r>
              <a:rPr lang="en-US" altLang="en-US" sz="1800">
                <a:latin typeface="Calibri" panose="020F0502020204030204" pitchFamily="34" charset="0"/>
              </a:rPr>
              <a:t>Pratik deneyim/yetişme/stajyerlik, mimarlık meslek pratiğinde mimarlık eğitimi sırasında ve/veya bir meslek diploması alındıktan sonra ve kayıt/lisans/sertifika sürecinden önce gerçekleştirilen yönlendirilmiş ve yapılandırılmış faaliyetlerdir. Mimarlık eğitimini tamamlayan kişilerin bir mimar olarak mesleklerini uygulayabilmeleri için, kayıt/lisans/sertifika aşaması öncesinde, en az 2 yıllık kabul edilebilir bir yetişme süresini tamamlamaları istenmeli, ancak bu süre 3 yıl olarak hedeflenmelidir. </a:t>
            </a:r>
            <a:endParaRPr lang="en-US" altLang="en-US" sz="1800">
              <a:solidFill>
                <a:srgbClr val="000000"/>
              </a:solidFill>
              <a:latin typeface="Calibri" panose="020F0502020204030204" pitchFamily="34" charset="0"/>
            </a:endParaRPr>
          </a:p>
          <a:p>
            <a:pPr algn="just" eaLnBrk="1" hangingPunct="1"/>
            <a:endParaRPr lang="en-US" altLang="en-US" sz="1400">
              <a:latin typeface="Calibri" panose="020F0502020204030204" pitchFamily="34" charset="0"/>
            </a:endParaRPr>
          </a:p>
          <a:p>
            <a:pPr algn="just" eaLnBrk="1" hangingPunct="1"/>
            <a:r>
              <a:rPr lang="en-US" altLang="en-US" sz="1400" i="1">
                <a:latin typeface="Calibri" panose="020F0502020204030204" pitchFamily="34" charset="0"/>
              </a:rPr>
              <a:t>Mimarlık meslek pratiği, kent planlamasıyla ilgili olan ve yapı veya yapı gruplarının tasarlanması, inşası, genişletilmesi, korunması, yenilenmesi ve onarılması için gereken mesleki hizmetlerin sunulmasını içermektedir. Bu mesleki hizmetler, planlama, ve arazi kullanımı planlaması, kentsel tasarım, avan projelerin, tasarımların, çizimlerin, maketlerin, şartnamelerin ve teknik belgelerin hazırlanması, gerekli yerlerde diğer meslek adamları (danışman mühendisler, kent plancıları, peyzaj mimarları ve diğer uzman danışmanlar) tarafından hazırlanan teknik çalışmalar arasında eşgüdümün sağlanması, yapı ekonomisi, sözleşme yönetimi, inşaatın izlenmesi (bazı ülkelerde "denetim" olarak tanımlanmaktadır) ve proje yönetimini içerir, ancak bunlarla sınırlı değildir. </a:t>
            </a:r>
            <a:r>
              <a:rPr lang="en-US" altLang="en-US" sz="1000" i="1">
                <a:latin typeface="Calibri" panose="020F0502020204030204" pitchFamily="34" charset="0"/>
              </a:rPr>
              <a:t>(</a:t>
            </a:r>
            <a:r>
              <a:rPr lang="en-US" altLang="en-US" sz="1000"/>
              <a:t>http://esergultekin.blogcu.com/mimarlik-pratigi-icin-tasiye-edilen-uluslararasi-profesyonellik/2964387</a:t>
            </a:r>
            <a:r>
              <a:rPr lang="en-US" altLang="en-US" sz="1000" i="1">
                <a:latin typeface="Calibri" panose="020F0502020204030204" pitchFamily="34" charset="0"/>
              </a:rPr>
              <a:t>)</a:t>
            </a:r>
            <a:endParaRPr lang="en-US" altLang="en-US" sz="1400" i="1">
              <a:latin typeface="Calibri" panose="020F0502020204030204" pitchFamily="34" charset="0"/>
            </a:endParaRPr>
          </a:p>
        </p:txBody>
      </p:sp>
      <p:sp>
        <p:nvSpPr>
          <p:cNvPr id="8195" name="1 Başlık"/>
          <p:cNvSpPr>
            <a:spLocks/>
          </p:cNvSpPr>
          <p:nvPr/>
        </p:nvSpPr>
        <p:spPr bwMode="auto">
          <a:xfrm>
            <a:off x="468313" y="333375"/>
            <a:ext cx="82296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tr-TR" altLang="en-US" sz="2800">
                <a:latin typeface="Calibri" panose="020F0502020204030204" pitchFamily="34" charset="0"/>
              </a:rPr>
              <a:t>YURTDIŞINDA STAJ UYGULAMALARI/MESLEK PRATİĞİ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7"/>
          <p:cNvSpPr>
            <a:spLocks noChangeArrowheads="1"/>
          </p:cNvSpPr>
          <p:nvPr/>
        </p:nvSpPr>
        <p:spPr bwMode="auto">
          <a:xfrm>
            <a:off x="457200" y="1600200"/>
            <a:ext cx="8534400" cy="521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latin typeface="Calibri" panose="020F0502020204030204" pitchFamily="34" charset="0"/>
              </a:rPr>
              <a:t>Association of Collegiate Schools of Architecture</a:t>
            </a:r>
          </a:p>
          <a:p>
            <a:pPr eaLnBrk="1" hangingPunct="1"/>
            <a:r>
              <a:rPr lang="en-US" altLang="en-US" sz="1800">
                <a:latin typeface="Calibri" panose="020F0502020204030204" pitchFamily="34" charset="0"/>
              </a:rPr>
              <a:t>Architecture Practice / Internship</a:t>
            </a:r>
          </a:p>
          <a:p>
            <a:pPr eaLnBrk="1" hangingPunct="1"/>
            <a:endParaRPr lang="en-US" altLang="en-US" sz="1800">
              <a:latin typeface="Calibri" panose="020F0502020204030204" pitchFamily="34" charset="0"/>
            </a:endParaRPr>
          </a:p>
          <a:p>
            <a:pPr algn="just" eaLnBrk="1" hangingPunct="1"/>
            <a:r>
              <a:rPr lang="en-US" altLang="en-US" sz="1800">
                <a:latin typeface="Calibri" panose="020F0502020204030204" pitchFamily="34" charset="0"/>
              </a:rPr>
              <a:t>For those graduates working toward an ultimate goal of licensure to practice architecture, the internship period is intended as a continuation of the process of architectural education, providing specialized training and knowledge about architectural practice that is not usually covered in the academic setting. </a:t>
            </a:r>
          </a:p>
          <a:p>
            <a:pPr algn="just" eaLnBrk="1" hangingPunct="1"/>
            <a:endParaRPr lang="en-US" altLang="en-US" sz="1800">
              <a:latin typeface="Calibri" panose="020F0502020204030204" pitchFamily="34" charset="0"/>
            </a:endParaRPr>
          </a:p>
          <a:p>
            <a:pPr algn="just" eaLnBrk="1" hangingPunct="1"/>
            <a:r>
              <a:rPr lang="en-US" altLang="en-US" sz="1800">
                <a:latin typeface="Calibri" panose="020F0502020204030204" pitchFamily="34" charset="0"/>
              </a:rPr>
              <a:t>Each US state registration board establishes the details of its own training requirement; for those states and provinces requiring an NAAB- or CACB-accredited degree, three years of training in addition to the degree is the norm.</a:t>
            </a:r>
          </a:p>
          <a:p>
            <a:pPr algn="just" eaLnBrk="1" hangingPunct="1"/>
            <a:endParaRPr lang="en-US" altLang="en-US" sz="1800">
              <a:latin typeface="Calibri" panose="020F0502020204030204" pitchFamily="34" charset="0"/>
            </a:endParaRPr>
          </a:p>
          <a:p>
            <a:pPr algn="just" eaLnBrk="1" hangingPunct="1"/>
            <a:r>
              <a:rPr lang="en-US" altLang="en-US" sz="1800">
                <a:latin typeface="Calibri" panose="020F0502020204030204" pitchFamily="34" charset="0"/>
              </a:rPr>
              <a:t>As the scope and complexity of architectural practice have expanded, the Intern Development Program (IDP) was created to provide a coherent structure ensuring that graduates entering the profession today can acquire the specific knowledge and skills necessary for the competent practice of architecture in four major categories: design and construction documents, construction administration, management, and professional/community service. </a:t>
            </a:r>
          </a:p>
          <a:p>
            <a:pPr algn="just" eaLnBrk="1" hangingPunct="1"/>
            <a:r>
              <a:rPr lang="en-US" altLang="en-US" sz="1200">
                <a:latin typeface="Calibri" panose="020F0502020204030204" pitchFamily="34" charset="0"/>
              </a:rPr>
              <a:t>(http://www.acsa-arch.org/schools/guide-to-architectural-education/overview/architecture-practice)</a:t>
            </a:r>
            <a:endParaRPr lang="en-US" altLang="en-US" sz="1800">
              <a:latin typeface="Calibri" panose="020F0502020204030204" pitchFamily="34" charset="0"/>
            </a:endParaRPr>
          </a:p>
        </p:txBody>
      </p:sp>
      <p:sp>
        <p:nvSpPr>
          <p:cNvPr id="9219" name="1 Başlık"/>
          <p:cNvSpPr>
            <a:spLocks/>
          </p:cNvSpPr>
          <p:nvPr/>
        </p:nvSpPr>
        <p:spPr bwMode="auto">
          <a:xfrm>
            <a:off x="468313" y="549275"/>
            <a:ext cx="82296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AMERİKA BİRLEŞİK DEVLETLERİ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7"/>
          <p:cNvSpPr>
            <a:spLocks noChangeArrowheads="1"/>
          </p:cNvSpPr>
          <p:nvPr/>
        </p:nvSpPr>
        <p:spPr bwMode="auto">
          <a:xfrm>
            <a:off x="457200" y="1600200"/>
            <a:ext cx="8534400"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eaLnBrk="1" hangingPunct="1"/>
            <a:r>
              <a:rPr lang="en-US" altLang="en-US" sz="1800">
                <a:latin typeface="Calibri" panose="020F0502020204030204" pitchFamily="34" charset="0"/>
              </a:rPr>
              <a:t>The typical route to qualifying as an architect in the United Kingdom is a combination of academic studies at a university and practical experience. It involves training for five years at university and a minimum of two years experience before final qualification. </a:t>
            </a:r>
          </a:p>
          <a:p>
            <a:pPr algn="just" eaLnBrk="1" hangingPunct="1"/>
            <a:endParaRPr lang="en-US" altLang="en-US" sz="1800">
              <a:latin typeface="Calibri" panose="020F0502020204030204" pitchFamily="34" charset="0"/>
            </a:endParaRPr>
          </a:p>
          <a:p>
            <a:pPr algn="just" eaLnBrk="1" hangingPunct="1"/>
            <a:r>
              <a:rPr lang="en-US" altLang="en-US" sz="1800">
                <a:latin typeface="Calibri" panose="020F0502020204030204" pitchFamily="34" charset="0"/>
              </a:rPr>
              <a:t>RIBA Part 1: University undergraduate degree e.g. BA or BSc Three years full time. Gives students the opportunity to develop a broad range of skills and architectural understanding. </a:t>
            </a:r>
          </a:p>
          <a:p>
            <a:pPr algn="just" eaLnBrk="1" hangingPunct="1"/>
            <a:endParaRPr lang="en-US" altLang="en-US" sz="1800">
              <a:latin typeface="Calibri" panose="020F0502020204030204" pitchFamily="34" charset="0"/>
            </a:endParaRPr>
          </a:p>
          <a:p>
            <a:pPr algn="just" eaLnBrk="1" hangingPunct="1"/>
            <a:r>
              <a:rPr lang="en-US" altLang="en-US" sz="1800">
                <a:latin typeface="Calibri" panose="020F0502020204030204" pitchFamily="34" charset="0"/>
              </a:rPr>
              <a:t>Stage 1 professional experience/year out: Practical experience. Typically one year in duration. Students record their experience on the PEDR website, monitored by a Professional Studies Advisor (PSA) from their university, and an employment mentor from their practice. </a:t>
            </a:r>
          </a:p>
          <a:p>
            <a:pPr algn="just" eaLnBrk="1" hangingPunct="1"/>
            <a:endParaRPr lang="en-US" altLang="en-US" sz="1800">
              <a:latin typeface="Calibri" panose="020F0502020204030204" pitchFamily="34" charset="0"/>
            </a:endParaRPr>
          </a:p>
        </p:txBody>
      </p:sp>
      <p:sp>
        <p:nvSpPr>
          <p:cNvPr id="10243" name="1 Başlık"/>
          <p:cNvSpPr>
            <a:spLocks/>
          </p:cNvSpPr>
          <p:nvPr/>
        </p:nvSpPr>
        <p:spPr bwMode="auto">
          <a:xfrm>
            <a:off x="468313" y="476250"/>
            <a:ext cx="8229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İNGİLTERE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7"/>
          <p:cNvSpPr>
            <a:spLocks noChangeArrowheads="1"/>
          </p:cNvSpPr>
          <p:nvPr/>
        </p:nvSpPr>
        <p:spPr bwMode="auto">
          <a:xfrm>
            <a:off x="457200" y="1600200"/>
            <a:ext cx="8534400"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eaLnBrk="1" hangingPunct="1"/>
            <a:r>
              <a:rPr lang="en-US" altLang="en-US" sz="1800">
                <a:latin typeface="Calibri" panose="020F0502020204030204" pitchFamily="34" charset="0"/>
              </a:rPr>
              <a:t>RIBA Part 2: University degree: Varies from school to school e.g. BArch, Diploma, March. Two years full time. Will provide students with enhanced architectural knowledge and project complexity. </a:t>
            </a:r>
          </a:p>
          <a:p>
            <a:pPr algn="just" eaLnBrk="1" hangingPunct="1"/>
            <a:endParaRPr lang="en-US" altLang="en-US" sz="1800">
              <a:latin typeface="Calibri" panose="020F0502020204030204" pitchFamily="34" charset="0"/>
            </a:endParaRPr>
          </a:p>
          <a:p>
            <a:pPr algn="just" eaLnBrk="1" hangingPunct="1"/>
            <a:r>
              <a:rPr lang="en-US" altLang="en-US" sz="1800">
                <a:latin typeface="Calibri" panose="020F0502020204030204" pitchFamily="34" charset="0"/>
              </a:rPr>
              <a:t>Stage 2 practical experience: Paid practical experience: 24 months' experience in total is required to sit the part 3 examination, of which 12 months minimum should be undertaken in the EEA, Channel Islands or the Isle of Man under the direct supervision of an architect. </a:t>
            </a:r>
          </a:p>
          <a:p>
            <a:pPr algn="just" eaLnBrk="1" hangingPunct="1"/>
            <a:endParaRPr lang="en-US" altLang="en-US" sz="1800">
              <a:latin typeface="Calibri" panose="020F0502020204030204" pitchFamily="34" charset="0"/>
            </a:endParaRPr>
          </a:p>
          <a:p>
            <a:pPr algn="just" eaLnBrk="1" hangingPunct="1"/>
            <a:r>
              <a:rPr lang="en-US" altLang="en-US" sz="1800">
                <a:latin typeface="Calibri" panose="020F0502020204030204" pitchFamily="34" charset="0"/>
              </a:rPr>
              <a:t>RIBA Part 3: The final qualifying examination in professional practice and management is taken at an RIBA-validated course provider. Candidates will be assessed on the following elements: 24 months of practical experience recorded on the PEDR website, Professional CV and career evaluation, Case study, Written examination, Final oral examination.</a:t>
            </a:r>
          </a:p>
          <a:p>
            <a:pPr algn="just" eaLnBrk="1" hangingPunct="1"/>
            <a:endParaRPr lang="en-US" altLang="en-US" sz="1800">
              <a:latin typeface="Calibri" panose="020F0502020204030204" pitchFamily="34" charset="0"/>
            </a:endParaRPr>
          </a:p>
          <a:p>
            <a:pPr algn="just" eaLnBrk="1" hangingPunct="1"/>
            <a:r>
              <a:rPr lang="en-US" altLang="en-US" sz="1800">
                <a:latin typeface="Calibri" panose="020F0502020204030204" pitchFamily="34" charset="0"/>
              </a:rPr>
              <a:t>Having gained the parts 1, 2 and 3 qualifications you can register as an architect with the Architects Registration Board (ARB); the title 'architect' is protected by law, so that the public can always be sure that they are dealing with a properly qualified architect. </a:t>
            </a:r>
          </a:p>
          <a:p>
            <a:pPr algn="just" eaLnBrk="1" hangingPunct="1"/>
            <a:endParaRPr lang="en-US" altLang="en-US" sz="1800">
              <a:latin typeface="Calibri" panose="020F0502020204030204" pitchFamily="34" charset="0"/>
            </a:endParaRPr>
          </a:p>
        </p:txBody>
      </p:sp>
      <p:sp>
        <p:nvSpPr>
          <p:cNvPr id="11267" name="1 Başlık"/>
          <p:cNvSpPr>
            <a:spLocks/>
          </p:cNvSpPr>
          <p:nvPr/>
        </p:nvSpPr>
        <p:spPr bwMode="auto">
          <a:xfrm>
            <a:off x="468313" y="404813"/>
            <a:ext cx="8229600"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İNGİLTERE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2442</TotalTime>
  <Words>2779</Words>
  <Application>Microsoft Office PowerPoint</Application>
  <PresentationFormat>On-screen Show (4:3)</PresentationFormat>
  <Paragraphs>230</Paragraphs>
  <Slides>25</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0" baseType="lpstr">
      <vt:lpstr>Arial</vt:lpstr>
      <vt:lpstr>ＭＳ Ｐゴシック</vt:lpstr>
      <vt:lpstr>Calibri</vt:lpstr>
      <vt:lpstr>Ofis Teması</vt:lpstr>
      <vt:lpstr>Microsoft Office Excel Grafiği</vt:lpstr>
      <vt:lpstr>MİMARLIK EĞİTİMİNDE STAJ TÜRKİYE VE YURTDIŞINDA STAJ YAKLAŞIMLARI</vt:lpstr>
      <vt:lpstr>MİMARLIK EĞİTİMİNDE STAJ TÜRKİYE VE YURTDIŞINDA STAJ YAKLAŞIMLARI</vt:lpstr>
      <vt:lpstr>AMAÇ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TÜRKİYE’DE STAJ</vt:lpstr>
      <vt:lpstr>PowerPoint Presentation</vt:lpstr>
      <vt:lpstr>PowerPoint Presentation</vt:lpstr>
      <vt:lpstr>PowerPoint Presentation</vt:lpstr>
      <vt:lpstr>Stajların toplam gün sayısı ve AKTS kredisi</vt:lpstr>
      <vt:lpstr>PowerPoint Presentation</vt:lpstr>
      <vt:lpstr>Stajlara Verilen AKTS Değerleri</vt:lpstr>
      <vt:lpstr>PowerPoint Presentation</vt:lpstr>
      <vt:lpstr>Mimarlık Pratiği İçin Tavsiye Edilen Uluslararası Profesyonellik Standartları Konusunda UIA Mutabakat Metni, 1999</vt:lpstr>
      <vt:lpstr>STAJ YÖNETMELİKLERİ VE  STAJ KALİTESİNİN ÖLÇÜLMESİ</vt:lpstr>
      <vt:lpstr>STAJ YÖNETMELİKLERİ VE  STAJ KALİTESİNİN ÖLÇÜLMESİ</vt:lpstr>
      <vt:lpstr>ORTADOĞU TEKNİK ÜNİVERSİTESİ MİMARLIK FAKÜLTESİ SUMMER PRACTICES (http://www.archweb.metu.edu.tr/research/spadmissions.html)</vt:lpstr>
      <vt:lpstr>İSTANBUL TEKNİK ÜNİVERSİTESİ MİMARLIK FAKÜLTESİ STAJ ESASLARI  (http://www.mimogis.itu.edu.tr/stajesaslari/mim.htm)</vt:lpstr>
      <vt:lpstr>T.C. MALTEPE ÜNİVERSİTESİ MİMARLIK FAKÜLTESİ STAJ YÖNERGESİ</vt:lpstr>
      <vt:lpstr>ÖNERİLER: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34. MOBBİG TOPLANTISI</dc:title>
  <dc:creator>candanozulke</dc:creator>
  <cp:lastModifiedBy>KorayKorkmaz</cp:lastModifiedBy>
  <cp:revision>213</cp:revision>
  <dcterms:created xsi:type="dcterms:W3CDTF">2012-04-12T11:39:16Z</dcterms:created>
  <dcterms:modified xsi:type="dcterms:W3CDTF">2020-05-30T09:24:19Z</dcterms:modified>
</cp:coreProperties>
</file>