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9" r:id="rId10"/>
    <p:sldId id="270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9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60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34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12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27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9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55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3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40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07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83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B3613-772C-496D-B5D8-3C0A0183B0B4}" type="datetimeFigureOut">
              <a:rPr lang="tr-TR" smtClean="0"/>
              <a:t>29.06.2020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8C60-4995-4C2A-B176-EC3AA57225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18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ak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iak.org" TargetMode="External"/><Relationship Id="rId2" Type="http://schemas.openxmlformats.org/officeDocument/2006/relationships/hyperlink" Target="mailto:ilkerertugrul@mo.org.t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ak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hangingPunct="0">
              <a:lnSpc>
                <a:spcPct val="115000"/>
              </a:lnSpc>
              <a:spcAft>
                <a:spcPts val="1000"/>
              </a:spcAft>
            </a:pPr>
            <a:r>
              <a:rPr lang="tr-TR" sz="2800" b="1" kern="150" dirty="0" smtClean="0">
                <a:ea typeface="Calibri"/>
                <a:cs typeface="Calibri"/>
              </a:rPr>
              <a:t/>
            </a:r>
            <a:br>
              <a:rPr lang="tr-TR" sz="2800" b="1" kern="150" dirty="0" smtClean="0">
                <a:ea typeface="Calibri"/>
                <a:cs typeface="Calibri"/>
              </a:rPr>
            </a:br>
            <a:r>
              <a:rPr lang="tr-TR" sz="2800" b="1" kern="150" dirty="0">
                <a:ea typeface="Calibri"/>
                <a:cs typeface="Calibri"/>
              </a:rPr>
              <a:t/>
            </a:r>
            <a:br>
              <a:rPr lang="tr-TR" sz="2800" b="1" kern="150" dirty="0">
                <a:ea typeface="Calibri"/>
                <a:cs typeface="Calibri"/>
              </a:rPr>
            </a:br>
            <a:r>
              <a:rPr lang="tr-TR" sz="2800" b="1" kern="150" dirty="0" smtClean="0">
                <a:ea typeface="Calibri"/>
                <a:cs typeface="Calibri"/>
              </a:rPr>
              <a:t/>
            </a:r>
            <a:br>
              <a:rPr lang="tr-TR" sz="2800" b="1" kern="150" dirty="0" smtClean="0">
                <a:ea typeface="Calibri"/>
                <a:cs typeface="Calibri"/>
              </a:rPr>
            </a:br>
            <a:r>
              <a:rPr lang="tr-TR" sz="2400" b="1" kern="150" dirty="0" smtClean="0">
                <a:ea typeface="Calibri"/>
                <a:cs typeface="Calibri"/>
              </a:rPr>
              <a:t>MİMARLIK </a:t>
            </a:r>
            <a:r>
              <a:rPr lang="tr-TR" sz="2400" b="1" kern="150" dirty="0">
                <a:ea typeface="Calibri"/>
                <a:cs typeface="Calibri"/>
              </a:rPr>
              <a:t>AKREDİTASYON KURULU (MİAK) MOBBİG XXXII. TOPLANTISI SUNUŞU / 05 Mayıs 2011 – Erciyes </a:t>
            </a:r>
            <a:r>
              <a:rPr lang="tr-TR" sz="2400" b="1" kern="150" dirty="0" smtClean="0">
                <a:ea typeface="Calibri"/>
                <a:cs typeface="Calibri"/>
              </a:rPr>
              <a:t>Üniversitesi </a:t>
            </a:r>
            <a:r>
              <a:rPr lang="tr-TR" sz="2400" b="1" kern="150" dirty="0">
                <a:ea typeface="Calibri"/>
                <a:cs typeface="Calibri"/>
              </a:rPr>
              <a:t>Kayseri</a:t>
            </a:r>
            <a:r>
              <a:rPr lang="tr-TR" sz="2800" b="1" kern="150" dirty="0">
                <a:ea typeface="Times New Roman"/>
                <a:cs typeface="Times New Roman"/>
              </a:rPr>
              <a:t/>
            </a:r>
            <a:br>
              <a:rPr lang="tr-TR" sz="2800" b="1" kern="150" dirty="0">
                <a:ea typeface="Times New Roman"/>
                <a:cs typeface="Times New Roman"/>
              </a:rPr>
            </a:b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10243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ts val="1700"/>
              </a:lnSpc>
              <a:buNone/>
            </a:pPr>
            <a:r>
              <a:rPr lang="tr-TR" sz="2400" b="1" kern="0" dirty="0" smtClean="0">
                <a:ea typeface="Times New Roman"/>
                <a:cs typeface="Times New Roman"/>
              </a:rPr>
              <a:t>Akreditasyon </a:t>
            </a:r>
            <a:r>
              <a:rPr lang="tr-TR" sz="2400" b="1" kern="0" dirty="0">
                <a:ea typeface="Times New Roman"/>
                <a:cs typeface="Times New Roman"/>
              </a:rPr>
              <a:t>sürecindeki eğitim programları (05 Mayıs 2011):</a:t>
            </a:r>
            <a:endParaRPr lang="tr-TR" sz="2400" b="1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1800" kern="0" dirty="0">
                <a:ea typeface="Times New Roman"/>
                <a:cs typeface="Times New Roman"/>
              </a:rPr>
              <a:t> </a:t>
            </a:r>
            <a:endParaRPr lang="tr-TR" sz="18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i="1" kern="0" dirty="0" smtClean="0">
                <a:ea typeface="Times New Roman"/>
                <a:cs typeface="Times New Roman"/>
              </a:rPr>
              <a:t>&gt; </a:t>
            </a:r>
            <a:r>
              <a:rPr lang="tr-TR" sz="2100" b="1" i="1" kern="0" dirty="0" smtClean="0">
                <a:ea typeface="Times New Roman"/>
                <a:cs typeface="Times New Roman"/>
              </a:rPr>
              <a:t>Yıldız </a:t>
            </a:r>
            <a:r>
              <a:rPr lang="tr-TR" sz="2100" b="1" i="1" kern="0" dirty="0">
                <a:ea typeface="Times New Roman"/>
                <a:cs typeface="Times New Roman"/>
              </a:rPr>
              <a:t>Teknik Üniversitesi Mimarlık Lisans Programı</a:t>
            </a:r>
            <a:r>
              <a:rPr lang="tr-TR" sz="2100" b="1" kern="0" dirty="0">
                <a:ea typeface="Times New Roman"/>
                <a:cs typeface="Times New Roman"/>
              </a:rPr>
              <a:t> </a:t>
            </a:r>
            <a:r>
              <a:rPr lang="tr-TR" sz="2100" kern="0" dirty="0">
                <a:ea typeface="Times New Roman"/>
                <a:cs typeface="Times New Roman"/>
              </a:rPr>
              <a:t>– 6 yıl süreli akreditasyon </a:t>
            </a:r>
            <a:r>
              <a:rPr lang="tr-TR" sz="2100" kern="0" dirty="0" smtClean="0">
                <a:ea typeface="Times New Roman"/>
                <a:cs typeface="Times New Roman"/>
              </a:rPr>
              <a:t>aldı  </a:t>
            </a: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kern="0" dirty="0" smtClean="0">
                <a:ea typeface="Times New Roman"/>
                <a:cs typeface="Times New Roman"/>
              </a:rPr>
              <a:t>   (28 Nisan 2010</a:t>
            </a:r>
            <a:r>
              <a:rPr lang="tr-TR" sz="2100" kern="0" dirty="0">
                <a:ea typeface="Times New Roman"/>
                <a:cs typeface="Times New Roman"/>
              </a:rPr>
              <a:t>). </a:t>
            </a:r>
            <a:endParaRPr lang="tr-TR" sz="21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i="1" kern="0" dirty="0" smtClean="0">
                <a:ea typeface="Times New Roman"/>
                <a:cs typeface="Times New Roman"/>
              </a:rPr>
              <a:t>&gt; </a:t>
            </a:r>
            <a:r>
              <a:rPr lang="tr-TR" sz="2100" b="1" i="1" kern="0" dirty="0" smtClean="0">
                <a:ea typeface="Times New Roman"/>
                <a:cs typeface="Times New Roman"/>
              </a:rPr>
              <a:t>İstanbul </a:t>
            </a:r>
            <a:r>
              <a:rPr lang="tr-TR" sz="2100" b="1" i="1" kern="0" dirty="0">
                <a:ea typeface="Times New Roman"/>
                <a:cs typeface="Times New Roman"/>
              </a:rPr>
              <a:t>Kültür Üniversitesi Mimarlık Lisans Programı </a:t>
            </a:r>
            <a:r>
              <a:rPr lang="tr-TR" sz="2100" kern="0" dirty="0">
                <a:ea typeface="Times New Roman"/>
                <a:cs typeface="Times New Roman"/>
              </a:rPr>
              <a:t>– 3 yıl süreli akreditasyon </a:t>
            </a:r>
            <a:r>
              <a:rPr lang="tr-TR" sz="2100" kern="0" dirty="0" smtClean="0">
                <a:ea typeface="Times New Roman"/>
                <a:cs typeface="Times New Roman"/>
              </a:rPr>
              <a:t>aldı</a:t>
            </a: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kern="0" dirty="0" smtClean="0">
                <a:ea typeface="Times New Roman"/>
                <a:cs typeface="Times New Roman"/>
              </a:rPr>
              <a:t>   (</a:t>
            </a:r>
            <a:r>
              <a:rPr lang="tr-TR" sz="2100" kern="0" dirty="0">
                <a:ea typeface="Times New Roman"/>
                <a:cs typeface="Times New Roman"/>
              </a:rPr>
              <a:t>14 </a:t>
            </a:r>
            <a:r>
              <a:rPr lang="tr-TR" sz="2100" kern="0" dirty="0" smtClean="0">
                <a:ea typeface="Times New Roman"/>
                <a:cs typeface="Times New Roman"/>
              </a:rPr>
              <a:t>Temmuz </a:t>
            </a:r>
            <a:r>
              <a:rPr lang="tr-TR" sz="2100" kern="0" dirty="0">
                <a:ea typeface="Times New Roman"/>
                <a:cs typeface="Times New Roman"/>
              </a:rPr>
              <a:t>2010).</a:t>
            </a:r>
            <a:endParaRPr lang="tr-TR" sz="21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i="1" kern="0" dirty="0" smtClean="0">
                <a:ea typeface="Times New Roman"/>
                <a:cs typeface="Times New Roman"/>
              </a:rPr>
              <a:t>&gt; </a:t>
            </a:r>
            <a:r>
              <a:rPr lang="tr-TR" sz="2100" b="1" i="1" kern="0" dirty="0" smtClean="0">
                <a:ea typeface="Times New Roman"/>
                <a:cs typeface="Times New Roman"/>
              </a:rPr>
              <a:t>Anadolu </a:t>
            </a:r>
            <a:r>
              <a:rPr lang="tr-TR" sz="2100" b="1" i="1" kern="0" dirty="0">
                <a:ea typeface="Times New Roman"/>
                <a:cs typeface="Times New Roman"/>
              </a:rPr>
              <a:t>Üniversitesi Mimarlık Lisans Programı</a:t>
            </a:r>
            <a:r>
              <a:rPr lang="tr-TR" sz="2100" b="1" kern="0" dirty="0">
                <a:ea typeface="Times New Roman"/>
                <a:cs typeface="Times New Roman"/>
              </a:rPr>
              <a:t> </a:t>
            </a:r>
            <a:r>
              <a:rPr lang="tr-TR" sz="2100" kern="0" dirty="0">
                <a:ea typeface="Times New Roman"/>
                <a:cs typeface="Times New Roman"/>
              </a:rPr>
              <a:t>– 2 yıl gözetimli süre sonunda 3 </a:t>
            </a:r>
            <a:r>
              <a:rPr lang="tr-TR" sz="2100" kern="0" dirty="0" smtClean="0">
                <a:ea typeface="Times New Roman"/>
                <a:cs typeface="Times New Roman"/>
              </a:rPr>
              <a:t>yıl</a:t>
            </a: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kern="0" dirty="0" smtClean="0">
                <a:ea typeface="Times New Roman"/>
                <a:cs typeface="Times New Roman"/>
              </a:rPr>
              <a:t>   süreli akreditasyon </a:t>
            </a:r>
            <a:r>
              <a:rPr lang="tr-TR" sz="2100" kern="0" dirty="0">
                <a:ea typeface="Times New Roman"/>
                <a:cs typeface="Times New Roman"/>
              </a:rPr>
              <a:t>aldı (18 Ocak </a:t>
            </a:r>
            <a:r>
              <a:rPr lang="tr-TR" sz="2100" kern="0" dirty="0" smtClean="0">
                <a:ea typeface="Times New Roman"/>
                <a:cs typeface="Times New Roman"/>
              </a:rPr>
              <a:t>2011)</a:t>
            </a:r>
            <a:endParaRPr lang="tr-TR" sz="2100" kern="150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i="1" kern="0" dirty="0" smtClean="0">
                <a:ea typeface="Times New Roman"/>
                <a:cs typeface="Times New Roman"/>
              </a:rPr>
              <a:t>&gt; </a:t>
            </a:r>
            <a:r>
              <a:rPr lang="tr-TR" sz="2100" b="1" i="1" kern="0" dirty="0" smtClean="0">
                <a:ea typeface="Times New Roman"/>
                <a:cs typeface="Times New Roman"/>
              </a:rPr>
              <a:t>Doğu </a:t>
            </a:r>
            <a:r>
              <a:rPr lang="tr-TR" sz="2100" b="1" i="1" kern="0" dirty="0">
                <a:ea typeface="Times New Roman"/>
                <a:cs typeface="Times New Roman"/>
              </a:rPr>
              <a:t>Akdeniz Üniversitesi Mimarlık Lisans Programı</a:t>
            </a:r>
            <a:r>
              <a:rPr lang="tr-TR" sz="2100" b="1" kern="0" dirty="0">
                <a:ea typeface="Times New Roman"/>
                <a:cs typeface="Times New Roman"/>
              </a:rPr>
              <a:t> </a:t>
            </a:r>
            <a:r>
              <a:rPr lang="tr-TR" sz="2100" kern="0" dirty="0">
                <a:ea typeface="Times New Roman"/>
                <a:cs typeface="Times New Roman"/>
              </a:rPr>
              <a:t>– Ekim 2010 içerisinde </a:t>
            </a:r>
            <a:r>
              <a:rPr lang="tr-TR" sz="2100" kern="0" dirty="0" smtClean="0">
                <a:ea typeface="Times New Roman"/>
                <a:cs typeface="Times New Roman"/>
              </a:rPr>
              <a:t>belirlenen</a:t>
            </a: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kern="0" dirty="0" smtClean="0">
                <a:ea typeface="Times New Roman"/>
                <a:cs typeface="Times New Roman"/>
              </a:rPr>
              <a:t>   Ziyaret Takımı</a:t>
            </a:r>
            <a:r>
              <a:rPr lang="tr-TR" sz="2100" kern="0" dirty="0">
                <a:ea typeface="Times New Roman"/>
                <a:cs typeface="Times New Roman"/>
              </a:rPr>
              <a:t>, Özdeğerlendirme Raporu’nu uygun buldu (14 Mart 2011); kurum </a:t>
            </a:r>
            <a:endParaRPr lang="tr-TR" sz="2100" kern="0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kern="0" dirty="0">
                <a:ea typeface="Times New Roman"/>
                <a:cs typeface="Times New Roman"/>
              </a:rPr>
              <a:t> </a:t>
            </a:r>
            <a:r>
              <a:rPr lang="tr-TR" sz="2100" kern="0" dirty="0" smtClean="0">
                <a:ea typeface="Times New Roman"/>
                <a:cs typeface="Times New Roman"/>
              </a:rPr>
              <a:t>  ziyareti </a:t>
            </a:r>
            <a:r>
              <a:rPr lang="tr-TR" sz="2100" kern="0" dirty="0">
                <a:ea typeface="Times New Roman"/>
                <a:cs typeface="Times New Roman"/>
              </a:rPr>
              <a:t>gerçekleştirilecektir (08-11 Mayıs 2011).</a:t>
            </a:r>
            <a:endParaRPr lang="tr-TR" sz="21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i="1" kern="0" dirty="0" smtClean="0">
                <a:ea typeface="Times New Roman"/>
                <a:cs typeface="Times New Roman"/>
              </a:rPr>
              <a:t>&gt; </a:t>
            </a:r>
            <a:r>
              <a:rPr lang="tr-TR" sz="2100" b="1" i="1" kern="0" dirty="0" smtClean="0">
                <a:ea typeface="Times New Roman"/>
                <a:cs typeface="Times New Roman"/>
              </a:rPr>
              <a:t>Mimar </a:t>
            </a:r>
            <a:r>
              <a:rPr lang="tr-TR" sz="2100" b="1" i="1" kern="0" dirty="0">
                <a:ea typeface="Times New Roman"/>
                <a:cs typeface="Times New Roman"/>
              </a:rPr>
              <a:t>Sinan Üniversitesi Mimarlık Lisans Programı</a:t>
            </a:r>
            <a:r>
              <a:rPr lang="tr-TR" sz="2100" b="1" kern="0" dirty="0">
                <a:ea typeface="Times New Roman"/>
                <a:cs typeface="Times New Roman"/>
              </a:rPr>
              <a:t> </a:t>
            </a:r>
            <a:r>
              <a:rPr lang="tr-TR" sz="2100" kern="0" dirty="0">
                <a:ea typeface="Times New Roman"/>
                <a:cs typeface="Times New Roman"/>
              </a:rPr>
              <a:t>– 07.01.2011 tarihli başvurusu </a:t>
            </a:r>
            <a:r>
              <a:rPr lang="tr-TR" sz="2100" kern="0" dirty="0" smtClean="0">
                <a:ea typeface="Times New Roman"/>
                <a:cs typeface="Times New Roman"/>
              </a:rPr>
              <a:t>kabul</a:t>
            </a: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kern="0" dirty="0" smtClean="0">
                <a:ea typeface="Times New Roman"/>
                <a:cs typeface="Times New Roman"/>
              </a:rPr>
              <a:t>   edildi </a:t>
            </a:r>
            <a:r>
              <a:rPr lang="tr-TR" sz="2100" kern="0" dirty="0">
                <a:ea typeface="Times New Roman"/>
                <a:cs typeface="Times New Roman"/>
              </a:rPr>
              <a:t>(</a:t>
            </a:r>
            <a:r>
              <a:rPr lang="tr-TR" sz="2100" kern="0" dirty="0" smtClean="0">
                <a:ea typeface="Times New Roman"/>
                <a:cs typeface="Times New Roman"/>
              </a:rPr>
              <a:t>18 </a:t>
            </a:r>
            <a:r>
              <a:rPr lang="tr-TR" sz="2100" kern="0" dirty="0">
                <a:ea typeface="Times New Roman"/>
                <a:cs typeface="Times New Roman"/>
              </a:rPr>
              <a:t>Ocak 2011</a:t>
            </a:r>
            <a:r>
              <a:rPr lang="tr-TR" sz="2100" kern="0" dirty="0" smtClean="0">
                <a:ea typeface="Times New Roman"/>
                <a:cs typeface="Times New Roman"/>
              </a:rPr>
              <a:t>).</a:t>
            </a:r>
            <a:endParaRPr lang="tr-TR" sz="2100" kern="150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i="1" kern="150" dirty="0" smtClean="0">
                <a:ea typeface="Times New Roman"/>
                <a:cs typeface="Times New Roman"/>
              </a:rPr>
              <a:t>&gt; </a:t>
            </a:r>
            <a:r>
              <a:rPr lang="tr-TR" sz="2100" b="1" i="1" kern="0" dirty="0" smtClean="0">
                <a:ea typeface="Times New Roman"/>
                <a:cs typeface="Times New Roman"/>
              </a:rPr>
              <a:t>Uludağ </a:t>
            </a:r>
            <a:r>
              <a:rPr lang="tr-TR" sz="2100" b="1" i="1" kern="0" dirty="0">
                <a:ea typeface="Times New Roman"/>
                <a:cs typeface="Times New Roman"/>
              </a:rPr>
              <a:t>Üniversitesi Mimarlık Lisans Programı</a:t>
            </a:r>
            <a:r>
              <a:rPr lang="tr-TR" sz="2100" b="1" kern="0" dirty="0">
                <a:ea typeface="Times New Roman"/>
                <a:cs typeface="Times New Roman"/>
              </a:rPr>
              <a:t> </a:t>
            </a:r>
            <a:r>
              <a:rPr lang="tr-TR" sz="2100" kern="0" dirty="0">
                <a:ea typeface="Times New Roman"/>
                <a:cs typeface="Times New Roman"/>
              </a:rPr>
              <a:t>– 28.01.2011 tarihli başvurusu kabul edildi (</a:t>
            </a:r>
            <a:r>
              <a:rPr lang="tr-TR" sz="2100" kern="0" dirty="0" smtClean="0">
                <a:ea typeface="Times New Roman"/>
                <a:cs typeface="Times New Roman"/>
              </a:rPr>
              <a:t>18</a:t>
            </a: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100" kern="0" dirty="0" smtClean="0">
                <a:ea typeface="Times New Roman"/>
                <a:cs typeface="Times New Roman"/>
              </a:rPr>
              <a:t>   Ocak </a:t>
            </a:r>
            <a:r>
              <a:rPr lang="tr-TR" sz="2100" kern="0" dirty="0">
                <a:ea typeface="Times New Roman"/>
                <a:cs typeface="Times New Roman"/>
              </a:rPr>
              <a:t>2011).</a:t>
            </a:r>
            <a:endParaRPr lang="tr-TR" sz="2100" kern="150" dirty="0">
              <a:ea typeface="Times New Roman"/>
              <a:cs typeface="Times New Roman"/>
            </a:endParaRPr>
          </a:p>
          <a:p>
            <a:endParaRPr lang="tr-TR" sz="2100" dirty="0"/>
          </a:p>
        </p:txBody>
      </p:sp>
    </p:spTree>
    <p:extLst>
      <p:ext uri="{BB962C8B-B14F-4D97-AF65-F5344CB8AC3E}">
        <p14:creationId xmlns:p14="http://schemas.microsoft.com/office/powerpoint/2010/main" val="357884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 algn="just">
              <a:buNone/>
            </a:pPr>
            <a:endParaRPr lang="tr-TR" sz="2400" kern="0" dirty="0">
              <a:ea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tr-TR" sz="2400" kern="0" dirty="0" smtClean="0">
                <a:ea typeface="Times New Roman"/>
                <a:cs typeface="Times New Roman"/>
              </a:rPr>
              <a:t>Akreditasyon </a:t>
            </a:r>
            <a:r>
              <a:rPr lang="tr-TR" sz="2400" kern="0" dirty="0">
                <a:ea typeface="Times New Roman"/>
                <a:cs typeface="Times New Roman"/>
              </a:rPr>
              <a:t>için başvuruda bulunacak eğitim programlarının MİAK internet </a:t>
            </a:r>
            <a:r>
              <a:rPr lang="tr-TR" sz="2400" kern="0" dirty="0" smtClean="0">
                <a:ea typeface="Times New Roman"/>
                <a:cs typeface="Times New Roman"/>
              </a:rPr>
              <a:t>sitesinde </a:t>
            </a:r>
            <a:r>
              <a:rPr lang="tr-TR" sz="2400" kern="0" dirty="0">
                <a:ea typeface="Times New Roman"/>
                <a:cs typeface="Times New Roman"/>
              </a:rPr>
              <a:t>(</a:t>
            </a:r>
            <a:r>
              <a:rPr lang="tr-TR" sz="2400" u="sng" kern="0" dirty="0">
                <a:solidFill>
                  <a:srgbClr val="0000FF"/>
                </a:solidFill>
                <a:ea typeface="Times New Roman"/>
                <a:cs typeface="Times New Roman"/>
                <a:hlinkClick r:id="rId2"/>
              </a:rPr>
              <a:t>www.miak.org</a:t>
            </a:r>
            <a:r>
              <a:rPr lang="tr-TR" sz="2400" kern="0" dirty="0">
                <a:ea typeface="Times New Roman"/>
                <a:cs typeface="Times New Roman"/>
              </a:rPr>
              <a:t>) duyurulmuş olan MİAK Takvimi’ni izlemeleri gerekmektedir.  </a:t>
            </a:r>
            <a:endParaRPr lang="tr-TR" sz="2400" kern="150" dirty="0">
              <a:ea typeface="Times New Roman"/>
              <a:cs typeface="Times New Roman"/>
            </a:endParaRPr>
          </a:p>
          <a:p>
            <a:pPr marL="0" indent="0" algn="just">
              <a:buNone/>
            </a:pPr>
            <a:endParaRPr lang="tr-TR" sz="2400" kern="150" dirty="0"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512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tr-TR" sz="2400" kern="0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z="2400" kern="0" dirty="0" smtClean="0">
                <a:ea typeface="Times New Roman"/>
                <a:cs typeface="Times New Roman"/>
              </a:rPr>
              <a:t>Akreditasyon </a:t>
            </a:r>
            <a:r>
              <a:rPr lang="tr-TR" sz="2400" kern="0" dirty="0">
                <a:ea typeface="Times New Roman"/>
                <a:cs typeface="Times New Roman"/>
              </a:rPr>
              <a:t>kararı verilen eğitim programlarının, MİAK tarafından bilgilendirildikten </a:t>
            </a:r>
            <a:r>
              <a:rPr lang="tr-TR" sz="2400" kern="0" dirty="0" smtClean="0">
                <a:ea typeface="Times New Roman"/>
                <a:cs typeface="Times New Roman"/>
              </a:rPr>
              <a:t>sonra kamuya duyurabilecekleri  </a:t>
            </a:r>
            <a:r>
              <a:rPr lang="tr-TR" sz="2400" i="1" kern="0" dirty="0" smtClean="0">
                <a:ea typeface="Times New Roman"/>
                <a:cs typeface="Times New Roman"/>
              </a:rPr>
              <a:t>(internet </a:t>
            </a:r>
            <a:r>
              <a:rPr lang="tr-TR" sz="2400" i="1" kern="0" dirty="0">
                <a:ea typeface="Times New Roman"/>
                <a:cs typeface="Times New Roman"/>
              </a:rPr>
              <a:t>sitelerinde ve yayın </a:t>
            </a:r>
            <a:r>
              <a:rPr lang="tr-TR" sz="2400" i="1" kern="0" dirty="0" smtClean="0">
                <a:ea typeface="Times New Roman"/>
                <a:cs typeface="Times New Roman"/>
              </a:rPr>
              <a:t>organlarında) </a:t>
            </a:r>
            <a:r>
              <a:rPr lang="tr-TR" sz="2400" kern="0" dirty="0" smtClean="0">
                <a:ea typeface="Times New Roman"/>
                <a:cs typeface="Times New Roman"/>
              </a:rPr>
              <a:t>Yönetmelikle sınırlanmış olan belgelerin herbiri ancak tam metin olarak yayınlanabilir.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870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tr-TR" sz="2400" kern="0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z="2400" kern="0" dirty="0" smtClean="0">
                <a:ea typeface="Times New Roman"/>
                <a:cs typeface="Times New Roman"/>
              </a:rPr>
              <a:t>Verilen </a:t>
            </a:r>
            <a:r>
              <a:rPr lang="tr-TR" sz="2400" kern="0" dirty="0">
                <a:ea typeface="Times New Roman"/>
                <a:cs typeface="Times New Roman"/>
              </a:rPr>
              <a:t>akreditasyon kararı akreditasyon sürecinde olan eğitim programına özgüdür; </a:t>
            </a:r>
            <a:r>
              <a:rPr lang="tr-TR" sz="2400" kern="0" dirty="0" smtClean="0">
                <a:ea typeface="Times New Roman"/>
                <a:cs typeface="Times New Roman"/>
              </a:rPr>
              <a:t>yapılacak </a:t>
            </a:r>
            <a:r>
              <a:rPr lang="tr-TR" sz="2400" kern="0" dirty="0">
                <a:ea typeface="Times New Roman"/>
                <a:cs typeface="Times New Roman"/>
              </a:rPr>
              <a:t>duyurularda bağlı olduğu eğitim kurumunu (bölüm, fakülte, üniversite) kapsar biçimde </a:t>
            </a:r>
            <a:r>
              <a:rPr lang="tr-TR" sz="2400" kern="0" dirty="0" smtClean="0">
                <a:ea typeface="Times New Roman"/>
                <a:cs typeface="Times New Roman"/>
              </a:rPr>
              <a:t>     </a:t>
            </a:r>
            <a:r>
              <a:rPr lang="tr-TR" sz="2400" kern="0" dirty="0">
                <a:ea typeface="Times New Roman"/>
                <a:cs typeface="Times New Roman"/>
              </a:rPr>
              <a:t>genelleştirilmemelidir.  </a:t>
            </a:r>
            <a:endParaRPr lang="tr-TR" sz="2400" kern="150" dirty="0"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47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spcAft>
                <a:spcPts val="0"/>
              </a:spcAft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 hangingPunct="0">
              <a:spcAft>
                <a:spcPts val="0"/>
              </a:spcAft>
              <a:buNone/>
            </a:pPr>
            <a:endParaRPr lang="tr-TR" sz="2400" kern="0" dirty="0">
              <a:ea typeface="Times New Roman"/>
              <a:cs typeface="Times New Roman"/>
            </a:endParaRPr>
          </a:p>
          <a:p>
            <a:pPr marL="0" indent="0" hangingPunct="0">
              <a:spcAft>
                <a:spcPts val="0"/>
              </a:spcAft>
              <a:buNone/>
            </a:pPr>
            <a:r>
              <a:rPr lang="tr-TR" sz="2400" kern="0" dirty="0" smtClean="0">
                <a:ea typeface="Times New Roman"/>
                <a:cs typeface="Times New Roman"/>
              </a:rPr>
              <a:t>Mimarlık </a:t>
            </a:r>
            <a:r>
              <a:rPr lang="tr-TR" sz="2400" kern="0" dirty="0">
                <a:ea typeface="Times New Roman"/>
                <a:cs typeface="Times New Roman"/>
              </a:rPr>
              <a:t>lisans programlarının akreditasyonuna ilişkin özdeğerlendirme raporunun içerisinde, </a:t>
            </a:r>
            <a:r>
              <a:rPr lang="tr-TR" sz="2400" kern="0" dirty="0" smtClean="0">
                <a:ea typeface="Times New Roman"/>
                <a:cs typeface="Times New Roman"/>
              </a:rPr>
              <a:t>çift-anadal </a:t>
            </a:r>
            <a:r>
              <a:rPr lang="tr-TR" sz="2400" kern="0" dirty="0">
                <a:ea typeface="Times New Roman"/>
                <a:cs typeface="Times New Roman"/>
              </a:rPr>
              <a:t>ve yandal programlarına ilişkin bilgilerin ve bölümler arası intibak plan ve </a:t>
            </a:r>
            <a:r>
              <a:rPr lang="tr-TR" sz="2400" kern="0" dirty="0" smtClean="0">
                <a:ea typeface="Times New Roman"/>
                <a:cs typeface="Times New Roman"/>
              </a:rPr>
              <a:t>belgelerinin </a:t>
            </a:r>
            <a:r>
              <a:rPr lang="tr-TR" sz="2400" kern="0" dirty="0">
                <a:ea typeface="Times New Roman"/>
                <a:cs typeface="Times New Roman"/>
              </a:rPr>
              <a:t>de olması gerekmektedir.</a:t>
            </a:r>
            <a:endParaRPr lang="tr-TR" sz="2400" kern="150" dirty="0"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26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lnSpc>
                <a:spcPct val="115000"/>
              </a:lnSpc>
              <a:spcAft>
                <a:spcPts val="1000"/>
              </a:spcAft>
              <a:buNone/>
            </a:pPr>
            <a:endParaRPr lang="tr-TR" sz="2400" kern="150" dirty="0" smtClean="0">
              <a:ea typeface="Calibri"/>
              <a:cs typeface="Calibri"/>
            </a:endParaRPr>
          </a:p>
          <a:p>
            <a:pPr marL="0" indent="0" hangingPunct="0">
              <a:lnSpc>
                <a:spcPct val="115000"/>
              </a:lnSpc>
              <a:spcAft>
                <a:spcPts val="1000"/>
              </a:spcAft>
              <a:buNone/>
            </a:pPr>
            <a:endParaRPr lang="tr-TR" sz="2400" kern="150" dirty="0">
              <a:ea typeface="Calibri"/>
              <a:cs typeface="Calibri"/>
            </a:endParaRPr>
          </a:p>
          <a:p>
            <a:pPr marL="0" indent="0" hangingPunc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2400" kern="150" dirty="0" smtClean="0">
                <a:ea typeface="Calibri"/>
                <a:cs typeface="Calibri"/>
              </a:rPr>
              <a:t>Mimarlık </a:t>
            </a:r>
            <a:r>
              <a:rPr lang="tr-TR" sz="2400" kern="150" dirty="0">
                <a:ea typeface="Calibri"/>
                <a:cs typeface="Calibri"/>
              </a:rPr>
              <a:t>Akreditasyon Kurulu (MİAK), </a:t>
            </a:r>
            <a:r>
              <a:rPr lang="tr-TR" sz="2400" kern="150" dirty="0" smtClean="0">
                <a:ea typeface="Calibri"/>
                <a:cs typeface="Calibri"/>
              </a:rPr>
              <a:t>ulusal </a:t>
            </a:r>
            <a:r>
              <a:rPr lang="tr-TR" sz="2400" kern="150" dirty="0">
                <a:ea typeface="Calibri"/>
                <a:cs typeface="Calibri"/>
              </a:rPr>
              <a:t>bağımsız bir kalite güvencesi kuruluşudur. </a:t>
            </a:r>
            <a:endParaRPr lang="tr-TR" sz="2400" kern="150" dirty="0"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152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1700"/>
              </a:lnSpc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endParaRPr lang="tr-TR" sz="2400" kern="0" dirty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r>
              <a:rPr lang="tr-TR" sz="2400" kern="0" dirty="0" smtClean="0">
                <a:ea typeface="Times New Roman"/>
                <a:cs typeface="Times New Roman"/>
              </a:rPr>
              <a:t>Bir </a:t>
            </a:r>
            <a:r>
              <a:rPr lang="tr-TR" sz="2400" kern="0" dirty="0">
                <a:ea typeface="Times New Roman"/>
                <a:cs typeface="Times New Roman"/>
              </a:rPr>
              <a:t>kalite güvencesi kuruluşu olarak amaçları</a:t>
            </a:r>
            <a:r>
              <a:rPr lang="tr-TR" sz="2400" kern="0" dirty="0" smtClean="0">
                <a:ea typeface="Times New Roman"/>
                <a:cs typeface="Times New Roman"/>
              </a:rPr>
              <a:t>:</a:t>
            </a:r>
          </a:p>
          <a:p>
            <a:pPr marL="0" indent="0">
              <a:lnSpc>
                <a:spcPts val="1700"/>
              </a:lnSpc>
              <a:buNone/>
            </a:pPr>
            <a:endParaRPr lang="tr-TR" sz="2400" kern="150" dirty="0">
              <a:ea typeface="Times New Roman"/>
              <a:cs typeface="Times New Roman"/>
            </a:endParaRPr>
          </a:p>
          <a:p>
            <a:pPr lvl="0">
              <a:lnSpc>
                <a:spcPts val="1700"/>
              </a:lnSpc>
              <a:buFont typeface="Symbol"/>
              <a:buChar char="-"/>
            </a:pPr>
            <a:r>
              <a:rPr lang="tr-TR" sz="2400" kern="0" dirty="0">
                <a:ea typeface="Times New Roman"/>
                <a:cs typeface="Times New Roman"/>
              </a:rPr>
              <a:t>Eğitim sisteminin saydamlaşması;</a:t>
            </a:r>
            <a:endParaRPr lang="tr-TR" sz="2400" kern="150" dirty="0" smtClean="0">
              <a:effectLst/>
              <a:ea typeface="Times New Roman"/>
              <a:cs typeface="Times New Roman"/>
            </a:endParaRPr>
          </a:p>
          <a:p>
            <a:pPr lvl="0">
              <a:lnSpc>
                <a:spcPts val="1700"/>
              </a:lnSpc>
              <a:buFont typeface="Symbol"/>
              <a:buChar char="-"/>
            </a:pPr>
            <a:r>
              <a:rPr lang="tr-TR" sz="2400" kern="0" dirty="0">
                <a:ea typeface="Times New Roman"/>
                <a:cs typeface="Times New Roman"/>
              </a:rPr>
              <a:t>Bağımsız kalite değerlendirmesi;</a:t>
            </a:r>
            <a:endParaRPr lang="tr-TR" sz="2400" kern="150" dirty="0" smtClean="0">
              <a:effectLst/>
              <a:ea typeface="Times New Roman"/>
              <a:cs typeface="Times New Roman"/>
            </a:endParaRPr>
          </a:p>
          <a:p>
            <a:pPr lvl="0">
              <a:lnSpc>
                <a:spcPts val="1700"/>
              </a:lnSpc>
              <a:buFont typeface="Symbol"/>
              <a:buChar char="-"/>
            </a:pPr>
            <a:r>
              <a:rPr lang="tr-TR" sz="2400" kern="0" dirty="0">
                <a:ea typeface="Times New Roman"/>
                <a:cs typeface="Times New Roman"/>
              </a:rPr>
              <a:t>Ulusal ve uluslararası kıyaslanabilirlik; ve</a:t>
            </a:r>
            <a:endParaRPr lang="tr-TR" sz="2400" kern="150" dirty="0" smtClean="0">
              <a:effectLst/>
              <a:ea typeface="Times New Roman"/>
              <a:cs typeface="Times New Roman"/>
            </a:endParaRPr>
          </a:p>
          <a:p>
            <a:pPr lvl="0">
              <a:lnSpc>
                <a:spcPts val="1700"/>
              </a:lnSpc>
              <a:buFont typeface="Symbol"/>
              <a:buChar char="-"/>
            </a:pPr>
            <a:r>
              <a:rPr lang="tr-TR" sz="2400" kern="0" dirty="0">
                <a:ea typeface="Times New Roman"/>
                <a:cs typeface="Times New Roman"/>
              </a:rPr>
              <a:t>Eğitim </a:t>
            </a:r>
            <a:r>
              <a:rPr lang="tr-TR" sz="2400" kern="0" dirty="0" smtClean="0">
                <a:ea typeface="Times New Roman"/>
                <a:cs typeface="Times New Roman"/>
              </a:rPr>
              <a:t>programlarının </a:t>
            </a:r>
            <a:r>
              <a:rPr lang="tr-TR" sz="2400" kern="0" dirty="0">
                <a:ea typeface="Times New Roman"/>
                <a:cs typeface="Times New Roman"/>
              </a:rPr>
              <a:t>kalitelerinin artırılmasıdır.</a:t>
            </a:r>
            <a:endParaRPr lang="tr-TR" sz="2400" kern="150" dirty="0" smtClean="0">
              <a:effectLst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40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tr-TR" sz="2400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z="2400" dirty="0" smtClean="0">
                <a:ea typeface="Times New Roman"/>
                <a:cs typeface="Times New Roman"/>
              </a:rPr>
              <a:t>Mimarlık </a:t>
            </a:r>
            <a:r>
              <a:rPr lang="tr-TR" sz="2400" dirty="0">
                <a:ea typeface="Times New Roman"/>
                <a:cs typeface="Times New Roman"/>
              </a:rPr>
              <a:t>eğitim kurumları tarafından öncelikle önem verilen, kendilerini gözden geçirerek yapacakları özdeğerlendirme </a:t>
            </a:r>
            <a:r>
              <a:rPr lang="tr-TR" sz="2400" dirty="0" smtClean="0">
                <a:ea typeface="Times New Roman"/>
                <a:cs typeface="Times New Roman"/>
              </a:rPr>
              <a:t>ile </a:t>
            </a:r>
            <a:r>
              <a:rPr lang="tr-TR" sz="2400" dirty="0">
                <a:ea typeface="Times New Roman"/>
                <a:cs typeface="Times New Roman"/>
              </a:rPr>
              <a:t>dışarıdan kendi akranları olan kurumların yapacağı </a:t>
            </a:r>
            <a:r>
              <a:rPr lang="tr-TR" sz="2400" dirty="0" smtClean="0">
                <a:ea typeface="Times New Roman"/>
                <a:cs typeface="Times New Roman"/>
              </a:rPr>
              <a:t>değerlendirmelerdir.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94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kern="150" dirty="0" smtClean="0">
              <a:ea typeface="Calibri"/>
            </a:endParaRPr>
          </a:p>
          <a:p>
            <a:pPr marL="0" indent="0">
              <a:buNone/>
            </a:pPr>
            <a:endParaRPr lang="tr-TR" sz="2400" kern="150" dirty="0">
              <a:ea typeface="Calibri"/>
            </a:endParaRPr>
          </a:p>
          <a:p>
            <a:pPr marL="0" indent="0">
              <a:buNone/>
            </a:pPr>
            <a:r>
              <a:rPr lang="tr-TR" sz="2400" kern="150" dirty="0" smtClean="0">
                <a:ea typeface="Calibri"/>
              </a:rPr>
              <a:t>MOBBİG </a:t>
            </a:r>
            <a:r>
              <a:rPr lang="tr-TR" sz="2400" kern="150" dirty="0">
                <a:ea typeface="Calibri"/>
              </a:rPr>
              <a:t>ve Mimarlar Odası ortak girişimi ile 2006 yılında kurulan ve MİAK Yönetmeliği çerçevesinde çalışan Kurul’un işlevleri, 5 üyesi MOBBİG tarafından seçilen, 2 üyesi de Mimarlar Odası tarafından belirlenen 7 kurul üyesi ve sekreteryası tarafından </a:t>
            </a:r>
            <a:r>
              <a:rPr lang="tr-TR" sz="2400" kern="150" dirty="0" smtClean="0">
                <a:ea typeface="Calibri"/>
              </a:rPr>
              <a:t>sürdürülmektedir: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2410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ts val="1700"/>
              </a:lnSpc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endParaRPr lang="tr-TR" sz="2400" kern="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400" kern="0" dirty="0" smtClean="0">
                <a:ea typeface="Times New Roman"/>
                <a:cs typeface="Times New Roman"/>
              </a:rPr>
              <a:t>Nur </a:t>
            </a:r>
            <a:r>
              <a:rPr lang="tr-TR" sz="2400" kern="0" dirty="0">
                <a:ea typeface="Times New Roman"/>
                <a:cs typeface="Times New Roman"/>
              </a:rPr>
              <a:t>Esin </a:t>
            </a:r>
            <a:r>
              <a:rPr lang="tr-TR" sz="2000" i="1" kern="0" dirty="0">
                <a:ea typeface="Times New Roman"/>
                <a:cs typeface="Times New Roman"/>
              </a:rPr>
              <a:t>(MİAK Başkanı)</a:t>
            </a:r>
            <a:endParaRPr lang="tr-TR" sz="20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400" kern="0" dirty="0">
                <a:ea typeface="Times New Roman"/>
                <a:cs typeface="Times New Roman"/>
              </a:rPr>
              <a:t>Çetin Türkçü </a:t>
            </a:r>
            <a:r>
              <a:rPr lang="tr-TR" sz="2000" i="1" kern="0" dirty="0">
                <a:ea typeface="Times New Roman"/>
                <a:cs typeface="Times New Roman"/>
              </a:rPr>
              <a:t>(Başkan Yardımcısı)</a:t>
            </a:r>
            <a:endParaRPr lang="tr-TR" sz="20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400" kern="0" dirty="0">
                <a:ea typeface="Times New Roman"/>
                <a:cs typeface="Times New Roman"/>
              </a:rPr>
              <a:t>Bülend Ceylan </a:t>
            </a:r>
            <a:r>
              <a:rPr lang="tr-TR" sz="2000" i="1" kern="0" dirty="0">
                <a:ea typeface="Times New Roman"/>
                <a:cs typeface="Times New Roman"/>
              </a:rPr>
              <a:t>(Kurul Üyesi / M.O.)</a:t>
            </a:r>
            <a:endParaRPr lang="tr-TR" sz="2000" kern="150" dirty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r>
              <a:rPr lang="tr-TR" sz="2400" kern="0" dirty="0">
                <a:ea typeface="Times New Roman"/>
                <a:cs typeface="Times New Roman"/>
              </a:rPr>
              <a:t>Ayfer Aytuğ </a:t>
            </a:r>
            <a:r>
              <a:rPr lang="tr-TR" sz="2000" i="1" kern="0" dirty="0">
                <a:ea typeface="Times New Roman"/>
                <a:cs typeface="Times New Roman"/>
              </a:rPr>
              <a:t>(Kurul Üyesi / MOBBİG)</a:t>
            </a:r>
            <a:endParaRPr lang="tr-TR" sz="20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400" kern="0" dirty="0">
                <a:ea typeface="Times New Roman"/>
                <a:cs typeface="Times New Roman"/>
              </a:rPr>
              <a:t>Selahattin Önür </a:t>
            </a:r>
            <a:r>
              <a:rPr lang="tr-TR" sz="2000" i="1" kern="0" dirty="0">
                <a:ea typeface="Times New Roman"/>
                <a:cs typeface="Times New Roman"/>
              </a:rPr>
              <a:t>(Kurul Üyesi / MOBBİG) </a:t>
            </a:r>
            <a:endParaRPr lang="tr-TR" sz="20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400" kern="0" dirty="0">
                <a:ea typeface="Times New Roman"/>
                <a:cs typeface="Times New Roman"/>
              </a:rPr>
              <a:t>Çelen Birkan </a:t>
            </a:r>
            <a:r>
              <a:rPr lang="tr-TR" sz="2000" i="1" kern="0" dirty="0">
                <a:ea typeface="Times New Roman"/>
                <a:cs typeface="Times New Roman"/>
              </a:rPr>
              <a:t>(Kurul Üyesi / M.O.)</a:t>
            </a:r>
            <a:endParaRPr lang="tr-TR" sz="20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400" kern="0" dirty="0">
                <a:ea typeface="Times New Roman"/>
                <a:cs typeface="Times New Roman"/>
              </a:rPr>
              <a:t>Füsun Alioğlu </a:t>
            </a:r>
            <a:r>
              <a:rPr lang="tr-TR" sz="2000" i="1" kern="0" dirty="0">
                <a:ea typeface="Times New Roman"/>
                <a:cs typeface="Times New Roman"/>
              </a:rPr>
              <a:t>(Kurul Üyesi / MOBBİG)</a:t>
            </a:r>
            <a:endParaRPr lang="tr-TR" sz="2000" kern="150" dirty="0">
              <a:ea typeface="Times New Roman"/>
              <a:cs typeface="Times New Roman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tr-TR" sz="2400" kern="0" dirty="0">
                <a:ea typeface="Times New Roman"/>
                <a:cs typeface="Times New Roman"/>
              </a:rPr>
              <a:t>İlker Ertuğrul </a:t>
            </a:r>
            <a:r>
              <a:rPr lang="tr-TR" sz="2000" i="1" kern="0" dirty="0">
                <a:ea typeface="Times New Roman"/>
                <a:cs typeface="Times New Roman"/>
              </a:rPr>
              <a:t>(MİAK Sekreteri) </a:t>
            </a:r>
            <a:endParaRPr lang="tr-TR" sz="2000" kern="150" dirty="0"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23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53407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ts val="1700"/>
              </a:lnSpc>
              <a:buNone/>
            </a:pPr>
            <a:endParaRPr lang="tr-TR" sz="3100" b="1" kern="0" dirty="0" smtClean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endParaRPr lang="tr-TR" sz="4400" b="1" kern="0" dirty="0" smtClean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r>
              <a:rPr lang="tr-TR" sz="4400" b="1" kern="0" dirty="0" smtClean="0">
                <a:ea typeface="Times New Roman"/>
                <a:cs typeface="Times New Roman"/>
              </a:rPr>
              <a:t>MİAK </a:t>
            </a:r>
            <a:r>
              <a:rPr lang="tr-TR" sz="4400" b="1" kern="0" dirty="0">
                <a:ea typeface="Times New Roman"/>
                <a:cs typeface="Times New Roman"/>
              </a:rPr>
              <a:t>Özdeğerlendirme </a:t>
            </a:r>
            <a:r>
              <a:rPr lang="tr-TR" sz="4400" b="1" kern="0" dirty="0" smtClean="0">
                <a:ea typeface="Times New Roman"/>
                <a:cs typeface="Times New Roman"/>
              </a:rPr>
              <a:t>Raporu </a:t>
            </a:r>
            <a:r>
              <a:rPr lang="tr-TR" sz="4400" b="1" kern="0" dirty="0">
                <a:ea typeface="Times New Roman"/>
                <a:cs typeface="Times New Roman"/>
              </a:rPr>
              <a:t>Hazırlama Çalıştayları:</a:t>
            </a:r>
            <a:endParaRPr lang="tr-TR" sz="4400" b="1" kern="150" dirty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endParaRPr lang="tr-TR" sz="4400" kern="150" dirty="0">
              <a:ea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tr-TR" sz="4400" dirty="0">
                <a:ea typeface="Times New Roman"/>
                <a:cs typeface="Times New Roman"/>
              </a:rPr>
              <a:t>E</a:t>
            </a:r>
            <a:r>
              <a:rPr lang="tr-TR" sz="4400" dirty="0" smtClean="0">
                <a:ea typeface="Times New Roman"/>
                <a:cs typeface="Times New Roman"/>
              </a:rPr>
              <a:t>ğitim </a:t>
            </a:r>
            <a:r>
              <a:rPr lang="tr-TR" sz="4400" dirty="0">
                <a:ea typeface="Times New Roman"/>
                <a:cs typeface="Times New Roman"/>
              </a:rPr>
              <a:t>programlarından </a:t>
            </a:r>
            <a:r>
              <a:rPr lang="tr-TR" sz="4400" dirty="0" smtClean="0">
                <a:ea typeface="Times New Roman"/>
                <a:cs typeface="Times New Roman"/>
              </a:rPr>
              <a:t>beklenen </a:t>
            </a:r>
            <a:r>
              <a:rPr lang="tr-TR" sz="4400" dirty="0">
                <a:ea typeface="Times New Roman"/>
                <a:cs typeface="Times New Roman"/>
              </a:rPr>
              <a:t>Özdeğerlendirme Raporu’nun </a:t>
            </a:r>
            <a:r>
              <a:rPr lang="tr-TR" sz="4400" dirty="0" smtClean="0">
                <a:ea typeface="Times New Roman"/>
                <a:cs typeface="Times New Roman"/>
              </a:rPr>
              <a:t>ayrıntıları </a:t>
            </a:r>
            <a:r>
              <a:rPr lang="tr-TR" sz="4400" dirty="0">
                <a:ea typeface="Times New Roman"/>
                <a:cs typeface="Times New Roman"/>
              </a:rPr>
              <a:t>“MİAK Akreditasyon Koşullar Belgesi”</a:t>
            </a:r>
            <a:r>
              <a:rPr lang="tr-TR" sz="4400" dirty="0" smtClean="0">
                <a:ea typeface="Times New Roman"/>
                <a:cs typeface="Times New Roman"/>
              </a:rPr>
              <a:t>’ndedir.</a:t>
            </a:r>
            <a:r>
              <a:rPr lang="tr-TR" sz="4400" kern="0" dirty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endParaRPr lang="tr-TR" sz="4400" kern="0" dirty="0" smtClean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lvl="0"/>
            <a:endParaRPr lang="tr-TR" sz="4400" kern="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tr-TR" sz="4400" kern="0" dirty="0" smtClean="0">
                <a:solidFill>
                  <a:prstClr val="black"/>
                </a:solidFill>
                <a:ea typeface="Times New Roman"/>
                <a:cs typeface="Times New Roman"/>
              </a:rPr>
              <a:t>MOBBİG </a:t>
            </a:r>
            <a:r>
              <a:rPr lang="tr-TR" sz="4400" kern="0" dirty="0">
                <a:solidFill>
                  <a:prstClr val="black"/>
                </a:solidFill>
                <a:ea typeface="Times New Roman"/>
                <a:cs typeface="Times New Roman"/>
              </a:rPr>
              <a:t>XXXII. Toplantısı’nda “MİAK Özdeğerlendirme Hazırlama Çalıştayları” için mimarlık </a:t>
            </a:r>
            <a:r>
              <a:rPr lang="tr-TR" sz="4400" kern="0" dirty="0" smtClean="0">
                <a:solidFill>
                  <a:prstClr val="black"/>
                </a:solidFill>
                <a:ea typeface="Times New Roman"/>
                <a:cs typeface="Times New Roman"/>
              </a:rPr>
              <a:t>bölüm </a:t>
            </a:r>
            <a:r>
              <a:rPr lang="tr-TR" sz="4400" kern="0" dirty="0">
                <a:solidFill>
                  <a:prstClr val="black"/>
                </a:solidFill>
                <a:ea typeface="Times New Roman"/>
                <a:cs typeface="Times New Roman"/>
              </a:rPr>
              <a:t>temsilcilerinin ortak bir tarih belirlemeleri yararlı olacaktır. </a:t>
            </a:r>
            <a:endParaRPr lang="tr-TR" sz="4400" kern="0" dirty="0" smtClean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tr-TR" sz="4400" kern="0" dirty="0" smtClean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tr-TR" sz="4400" kern="0" dirty="0" smtClean="0">
                <a:solidFill>
                  <a:prstClr val="black"/>
                </a:solidFill>
                <a:ea typeface="Times New Roman"/>
                <a:cs typeface="Times New Roman"/>
              </a:rPr>
              <a:t>«4.Özdeğerlendirme Raporu Hazırlama Çalıştayı»nın 31 Mayıs 2011 tarihinde yapılması planlanmıştır.</a:t>
            </a:r>
            <a:endParaRPr lang="tr-TR" sz="4400" kern="15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tr-TR" sz="4400" kern="0" dirty="0">
                <a:solidFill>
                  <a:prstClr val="black"/>
                </a:solidFill>
                <a:ea typeface="Times New Roman"/>
                <a:cs typeface="Times New Roman"/>
              </a:rPr>
              <a:t> </a:t>
            </a:r>
            <a:endParaRPr lang="tr-TR" sz="4400" kern="15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tr-TR" sz="2400" dirty="0" smtClean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tr-TR" sz="2400" dirty="0">
              <a:cs typeface="Times New Roman"/>
            </a:endParaRP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3377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1700"/>
              </a:lnSpc>
              <a:buNone/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endParaRPr lang="tr-TR" sz="2400" b="1" kern="0" dirty="0" smtClean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endParaRPr lang="tr-TR" sz="2400" b="1" kern="0" dirty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r>
              <a:rPr lang="tr-TR" sz="2400" b="1" kern="0" dirty="0" smtClean="0">
                <a:ea typeface="Times New Roman"/>
                <a:cs typeface="Times New Roman"/>
              </a:rPr>
              <a:t>MİAK </a:t>
            </a:r>
            <a:r>
              <a:rPr lang="tr-TR" sz="2400" b="1" kern="0" dirty="0">
                <a:ea typeface="Times New Roman"/>
                <a:cs typeface="Times New Roman"/>
              </a:rPr>
              <a:t>Ziyaret Takımı Değerlendirici ve </a:t>
            </a:r>
            <a:r>
              <a:rPr lang="tr-TR" sz="2400" b="1" kern="0" dirty="0" smtClean="0">
                <a:ea typeface="Times New Roman"/>
                <a:cs typeface="Times New Roman"/>
              </a:rPr>
              <a:t>Gözlemcileri</a:t>
            </a:r>
          </a:p>
          <a:p>
            <a:pPr marL="0" indent="0">
              <a:buNone/>
            </a:pPr>
            <a:endParaRPr lang="tr-TR" sz="2400" kern="0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z="2400" kern="0" dirty="0" smtClean="0">
                <a:ea typeface="Times New Roman"/>
                <a:cs typeface="Times New Roman"/>
              </a:rPr>
              <a:t>Mimarlık bölümlerinin Ziyaret </a:t>
            </a:r>
            <a:r>
              <a:rPr lang="tr-TR" sz="2400" kern="0" dirty="0">
                <a:ea typeface="Times New Roman"/>
                <a:cs typeface="Times New Roman"/>
              </a:rPr>
              <a:t>Takımları için değerlendirici adayı olarak önerecekleri kişilerin özgeçmişlerini MİAK </a:t>
            </a:r>
            <a:r>
              <a:rPr lang="tr-TR" sz="2400" kern="0" dirty="0" smtClean="0">
                <a:ea typeface="Times New Roman"/>
                <a:cs typeface="Times New Roman"/>
              </a:rPr>
              <a:t>Sekreterliği’ne (</a:t>
            </a:r>
            <a:r>
              <a:rPr lang="tr-TR" sz="2400" u="sng" kern="0" dirty="0" smtClean="0">
                <a:solidFill>
                  <a:srgbClr val="0000FF"/>
                </a:solidFill>
                <a:ea typeface="Times New Roman"/>
                <a:cs typeface="Times New Roman"/>
                <a:hlinkClick r:id="rId2"/>
              </a:rPr>
              <a:t>ilkerertugrul@mo.org.tr</a:t>
            </a:r>
            <a:r>
              <a:rPr lang="tr-TR" sz="2400" kern="0" dirty="0" smtClean="0">
                <a:ea typeface="Times New Roman"/>
                <a:cs typeface="Times New Roman"/>
              </a:rPr>
              <a:t> </a:t>
            </a:r>
            <a:r>
              <a:rPr lang="tr-TR" sz="2400" kern="0" dirty="0">
                <a:ea typeface="Times New Roman"/>
                <a:cs typeface="Times New Roman"/>
              </a:rPr>
              <a:t>veya </a:t>
            </a:r>
            <a:r>
              <a:rPr lang="tr-TR" sz="2400" u="sng" kern="0" dirty="0" smtClean="0">
                <a:solidFill>
                  <a:srgbClr val="0000FF"/>
                </a:solidFill>
                <a:ea typeface="Times New Roman"/>
                <a:cs typeface="Times New Roman"/>
                <a:hlinkClick r:id="rId3"/>
              </a:rPr>
              <a:t>info@miak.org</a:t>
            </a:r>
            <a:r>
              <a:rPr lang="tr-TR" sz="2400" u="sng" kern="0" dirty="0" smtClean="0">
                <a:solidFill>
                  <a:srgbClr val="0000FF"/>
                </a:solidFill>
                <a:ea typeface="Times New Roman"/>
                <a:cs typeface="Times New Roman"/>
              </a:rPr>
              <a:t> </a:t>
            </a:r>
            <a:r>
              <a:rPr lang="tr-TR" sz="2400" kern="0" dirty="0" smtClean="0">
                <a:ea typeface="Times New Roman"/>
                <a:cs typeface="Times New Roman"/>
              </a:rPr>
              <a:t>) </a:t>
            </a:r>
            <a:r>
              <a:rPr lang="tr-TR" sz="2400" kern="0" dirty="0" smtClean="0">
                <a:solidFill>
                  <a:prstClr val="black"/>
                </a:solidFill>
                <a:ea typeface="Times New Roman"/>
                <a:cs typeface="Times New Roman"/>
              </a:rPr>
              <a:t>iletmeleri </a:t>
            </a:r>
            <a:r>
              <a:rPr lang="tr-TR" sz="2400" kern="0" dirty="0" smtClean="0">
                <a:ea typeface="Times New Roman"/>
                <a:cs typeface="Times New Roman"/>
              </a:rPr>
              <a:t>bu </a:t>
            </a:r>
            <a:r>
              <a:rPr lang="tr-TR" sz="2400" kern="0" dirty="0">
                <a:ea typeface="Times New Roman"/>
                <a:cs typeface="Times New Roman"/>
              </a:rPr>
              <a:t>havuzun </a:t>
            </a:r>
            <a:r>
              <a:rPr lang="tr-TR" sz="2400" kern="0" dirty="0" smtClean="0">
                <a:ea typeface="Times New Roman"/>
                <a:cs typeface="Times New Roman"/>
              </a:rPr>
              <a:t>zenginleştirilmesi için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067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algn="just">
              <a:lnSpc>
                <a:spcPts val="1700"/>
              </a:lnSpc>
            </a:pPr>
            <a:endParaRPr lang="tr-TR" sz="2400" kern="0" dirty="0" smtClean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z="2400" b="1" kern="0" dirty="0" smtClean="0">
                <a:ea typeface="Times New Roman"/>
                <a:cs typeface="Times New Roman"/>
              </a:rPr>
              <a:t>“</a:t>
            </a:r>
            <a:r>
              <a:rPr lang="tr-TR" sz="2400" b="1" kern="0" dirty="0">
                <a:ea typeface="Times New Roman"/>
                <a:cs typeface="Times New Roman"/>
              </a:rPr>
              <a:t>MİAK Akreditasyon Koşullar Belgesi</a:t>
            </a:r>
            <a:r>
              <a:rPr lang="tr-TR" sz="2400" b="1" kern="0" dirty="0" smtClean="0">
                <a:ea typeface="Times New Roman"/>
                <a:cs typeface="Times New Roman"/>
              </a:rPr>
              <a:t>”:</a:t>
            </a:r>
            <a:endParaRPr lang="tr-TR" sz="2400" b="1" kern="0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z="2400" dirty="0">
                <a:ea typeface="Times New Roman"/>
                <a:cs typeface="Times New Roman"/>
              </a:rPr>
              <a:t>D</a:t>
            </a:r>
            <a:r>
              <a:rPr lang="tr-TR" sz="2400" dirty="0" smtClean="0">
                <a:ea typeface="Times New Roman"/>
                <a:cs typeface="Times New Roman"/>
              </a:rPr>
              <a:t>eğişiklikler </a:t>
            </a:r>
            <a:r>
              <a:rPr lang="tr-TR" sz="2400" dirty="0">
                <a:ea typeface="Times New Roman"/>
                <a:cs typeface="Times New Roman"/>
              </a:rPr>
              <a:t>ancak altı yılda bir yapılan “Mimarlık Akreditasyon Gözden Geçirme Toplantısı”nda </a:t>
            </a:r>
            <a:r>
              <a:rPr lang="tr-TR" sz="2400" dirty="0" smtClean="0">
                <a:ea typeface="Times New Roman"/>
                <a:cs typeface="Times New Roman"/>
              </a:rPr>
              <a:t>yapılabilmektedir</a:t>
            </a:r>
            <a:r>
              <a:rPr lang="tr-TR" sz="2400" dirty="0">
                <a:ea typeface="Times New Roman"/>
                <a:cs typeface="Times New Roman"/>
              </a:rPr>
              <a:t>;</a:t>
            </a:r>
            <a:r>
              <a:rPr lang="tr-TR" sz="2400" dirty="0" smtClean="0">
                <a:ea typeface="Times New Roman"/>
                <a:cs typeface="Times New Roman"/>
              </a:rPr>
              <a:t> 2012 yılında yapılacak gözden geçirmede “Mezunların </a:t>
            </a:r>
            <a:r>
              <a:rPr lang="tr-TR" sz="2400" dirty="0">
                <a:ea typeface="Times New Roman"/>
                <a:cs typeface="Times New Roman"/>
              </a:rPr>
              <a:t>kazanması beklenen bilgi ve beceriler” başlıklı 3.3. maddenin </a:t>
            </a:r>
            <a:r>
              <a:rPr lang="tr-TR" sz="2400" dirty="0" smtClean="0">
                <a:ea typeface="Times New Roman"/>
                <a:cs typeface="Times New Roman"/>
              </a:rPr>
              <a:t>de yenilenmesi </a:t>
            </a:r>
            <a:r>
              <a:rPr lang="tr-TR" sz="2400" dirty="0">
                <a:ea typeface="Times New Roman"/>
                <a:cs typeface="Times New Roman"/>
              </a:rPr>
              <a:t>planlanmaktadır.</a:t>
            </a:r>
            <a:endParaRPr lang="tr-TR" sz="2400" b="1" kern="0" dirty="0" smtClean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endParaRPr lang="tr-TR" sz="2400" b="1" kern="0" dirty="0">
              <a:ea typeface="Times New Roman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r>
              <a:rPr lang="tr-TR" sz="2400" b="1" kern="0" dirty="0" smtClean="0">
                <a:ea typeface="Times New Roman"/>
                <a:cs typeface="Times New Roman"/>
              </a:rPr>
              <a:t>“</a:t>
            </a:r>
            <a:r>
              <a:rPr lang="tr-TR" sz="2400" b="1" kern="0" dirty="0">
                <a:ea typeface="Times New Roman"/>
                <a:cs typeface="Times New Roman"/>
              </a:rPr>
              <a:t>MİAK </a:t>
            </a:r>
            <a:r>
              <a:rPr lang="tr-TR" sz="2400" b="1" kern="0" dirty="0" smtClean="0">
                <a:ea typeface="Times New Roman"/>
                <a:cs typeface="Times New Roman"/>
              </a:rPr>
              <a:t>Akreditasyon Süreçler </a:t>
            </a:r>
            <a:r>
              <a:rPr lang="tr-TR" sz="2400" b="1" kern="0" dirty="0">
                <a:ea typeface="Times New Roman"/>
                <a:cs typeface="Times New Roman"/>
              </a:rPr>
              <a:t>Belgesi</a:t>
            </a:r>
            <a:r>
              <a:rPr lang="tr-TR" sz="2400" b="1" kern="0" dirty="0" smtClean="0">
                <a:ea typeface="Times New Roman"/>
                <a:cs typeface="Times New Roman"/>
              </a:rPr>
              <a:t>”:</a:t>
            </a:r>
          </a:p>
          <a:p>
            <a:pPr marL="0" indent="0">
              <a:buNone/>
            </a:pPr>
            <a:r>
              <a:rPr lang="tr-TR" sz="2400" dirty="0" smtClean="0">
                <a:ea typeface="Times New Roman"/>
                <a:cs typeface="Times New Roman"/>
              </a:rPr>
              <a:t>Değişiklikler her yıl Şubat </a:t>
            </a:r>
            <a:r>
              <a:rPr lang="tr-TR" sz="2400" dirty="0">
                <a:ea typeface="Times New Roman"/>
                <a:cs typeface="Times New Roman"/>
              </a:rPr>
              <a:t>ayı içerisinde </a:t>
            </a:r>
            <a:r>
              <a:rPr lang="tr-TR" sz="2400" dirty="0" smtClean="0">
                <a:ea typeface="Times New Roman"/>
                <a:cs typeface="Times New Roman"/>
              </a:rPr>
              <a:t>yapılabilmektedir; 2010 yılında yapılan yoğun  güncelleme sonuçlanmıştır.</a:t>
            </a:r>
          </a:p>
          <a:p>
            <a:pPr marL="0" indent="0">
              <a:buNone/>
            </a:pPr>
            <a:endParaRPr lang="tr-TR" sz="2400" b="1" kern="150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tr-TR" sz="2400" b="1" kern="150" dirty="0" smtClean="0">
                <a:ea typeface="Times New Roman"/>
                <a:cs typeface="Times New Roman"/>
              </a:rPr>
              <a:t>Her iki belge </a:t>
            </a:r>
            <a:r>
              <a:rPr lang="tr-TR" sz="2400" b="1" kern="150" dirty="0" smtClean="0">
                <a:ea typeface="Times New Roman"/>
                <a:cs typeface="Times New Roman"/>
                <a:hlinkClick r:id="rId2"/>
              </a:rPr>
              <a:t>www.miak.org</a:t>
            </a:r>
            <a:r>
              <a:rPr lang="tr-TR" sz="2400" b="1" kern="150" dirty="0" smtClean="0">
                <a:ea typeface="Times New Roman"/>
                <a:cs typeface="Times New Roman"/>
              </a:rPr>
              <a:t> sitesindedir.</a:t>
            </a:r>
            <a:endParaRPr lang="tr-TR" sz="2400" b="1" kern="150" dirty="0">
              <a:ea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tr-TR" sz="2400" kern="0" dirty="0">
                <a:ea typeface="Times New Roman"/>
                <a:cs typeface="Times New Roman"/>
              </a:rPr>
              <a:t> </a:t>
            </a:r>
            <a:endParaRPr lang="tr-TR" sz="2400" kern="150" dirty="0"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5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421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Office Theme</vt:lpstr>
      <vt:lpstr>   MİMARLIK AKREDİTASYON KURULU (MİAK) MOBBİG XXXII. TOPLANTISI SUNUŞU / 05 Mayıs 2011 – Erciyes Üniversitesi Kayseri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MİMARLIK AKREDİTASYON KURULU (MİAK) MOBBİG XXXII. TOPLANTISI SUNUŞU / 05 Mayıs 2011 – Erciyes Üniversitesi, Kayseri</dc:title>
  <dc:creator>mimders1</dc:creator>
  <cp:lastModifiedBy>KorayKorkmaz</cp:lastModifiedBy>
  <cp:revision>12</cp:revision>
  <dcterms:created xsi:type="dcterms:W3CDTF">2011-05-05T04:53:16Z</dcterms:created>
  <dcterms:modified xsi:type="dcterms:W3CDTF">2020-06-29T11:48:43Z</dcterms:modified>
</cp:coreProperties>
</file>