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handoutMasterIdLst>
    <p:handoutMasterId r:id="rId27"/>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8" r:id="rId24"/>
    <p:sldId id="279" r:id="rId25"/>
  </p:sldIdLst>
  <p:sldSz cx="9144000" cy="6858000" type="screen4x3"/>
  <p:notesSz cx="6870700" cy="9774238"/>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FF99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4" autoAdjust="0"/>
    <p:restoredTop sz="94660"/>
  </p:normalViewPr>
  <p:slideViewPr>
    <p:cSldViewPr>
      <p:cViewPr varScale="1">
        <p:scale>
          <a:sx n="78" d="100"/>
          <a:sy n="78" d="100"/>
        </p:scale>
        <p:origin x="-269"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6563" cy="488950"/>
          </a:xfrm>
          <a:prstGeom prst="rect">
            <a:avLst/>
          </a:prstGeom>
          <a:noFill/>
          <a:ln w="9525">
            <a:noFill/>
            <a:miter lim="800000"/>
            <a:headEnd/>
            <a:tailEnd/>
          </a:ln>
          <a:effectLst/>
        </p:spPr>
        <p:txBody>
          <a:bodyPr vert="horz" wrap="square" lIns="95107" tIns="47553" rIns="95107" bIns="47553" numCol="1" anchor="t" anchorCtr="0" compatLnSpc="1">
            <a:prstTxWarp prst="textNoShape">
              <a:avLst/>
            </a:prstTxWarp>
          </a:bodyPr>
          <a:lstStyle>
            <a:lvl1pPr defTabSz="950913">
              <a:defRPr sz="1200"/>
            </a:lvl1pPr>
          </a:lstStyle>
          <a:p>
            <a:endParaRPr lang="en-US"/>
          </a:p>
        </p:txBody>
      </p:sp>
      <p:sp>
        <p:nvSpPr>
          <p:cNvPr id="20483" name="Rectangle 3"/>
          <p:cNvSpPr>
            <a:spLocks noGrp="1" noChangeArrowheads="1"/>
          </p:cNvSpPr>
          <p:nvPr>
            <p:ph type="dt" sz="quarter" idx="1"/>
          </p:nvPr>
        </p:nvSpPr>
        <p:spPr bwMode="auto">
          <a:xfrm>
            <a:off x="3894138" y="0"/>
            <a:ext cx="2976562" cy="488950"/>
          </a:xfrm>
          <a:prstGeom prst="rect">
            <a:avLst/>
          </a:prstGeom>
          <a:noFill/>
          <a:ln w="9525">
            <a:noFill/>
            <a:miter lim="800000"/>
            <a:headEnd/>
            <a:tailEnd/>
          </a:ln>
          <a:effectLst/>
        </p:spPr>
        <p:txBody>
          <a:bodyPr vert="horz" wrap="square" lIns="95107" tIns="47553" rIns="95107" bIns="47553" numCol="1" anchor="t" anchorCtr="0" compatLnSpc="1">
            <a:prstTxWarp prst="textNoShape">
              <a:avLst/>
            </a:prstTxWarp>
          </a:bodyPr>
          <a:lstStyle>
            <a:lvl1pPr algn="r" defTabSz="950913">
              <a:defRPr sz="1200"/>
            </a:lvl1pPr>
          </a:lstStyle>
          <a:p>
            <a:endParaRPr lang="en-US"/>
          </a:p>
        </p:txBody>
      </p:sp>
      <p:sp>
        <p:nvSpPr>
          <p:cNvPr id="20484" name="Rectangle 4"/>
          <p:cNvSpPr>
            <a:spLocks noGrp="1" noChangeArrowheads="1"/>
          </p:cNvSpPr>
          <p:nvPr>
            <p:ph type="ftr" sz="quarter" idx="2"/>
          </p:nvPr>
        </p:nvSpPr>
        <p:spPr bwMode="auto">
          <a:xfrm>
            <a:off x="0" y="9285288"/>
            <a:ext cx="2976563" cy="488950"/>
          </a:xfrm>
          <a:prstGeom prst="rect">
            <a:avLst/>
          </a:prstGeom>
          <a:noFill/>
          <a:ln w="9525">
            <a:noFill/>
            <a:miter lim="800000"/>
            <a:headEnd/>
            <a:tailEnd/>
          </a:ln>
          <a:effectLst/>
        </p:spPr>
        <p:txBody>
          <a:bodyPr vert="horz" wrap="square" lIns="95107" tIns="47553" rIns="95107" bIns="47553" numCol="1" anchor="b" anchorCtr="0" compatLnSpc="1">
            <a:prstTxWarp prst="textNoShape">
              <a:avLst/>
            </a:prstTxWarp>
          </a:bodyPr>
          <a:lstStyle>
            <a:lvl1pPr defTabSz="950913">
              <a:defRPr sz="1200"/>
            </a:lvl1pPr>
          </a:lstStyle>
          <a:p>
            <a:endParaRPr lang="en-US"/>
          </a:p>
        </p:txBody>
      </p:sp>
      <p:sp>
        <p:nvSpPr>
          <p:cNvPr id="20485" name="Rectangle 5"/>
          <p:cNvSpPr>
            <a:spLocks noGrp="1" noChangeArrowheads="1"/>
          </p:cNvSpPr>
          <p:nvPr>
            <p:ph type="sldNum" sz="quarter" idx="3"/>
          </p:nvPr>
        </p:nvSpPr>
        <p:spPr bwMode="auto">
          <a:xfrm>
            <a:off x="3894138" y="9285288"/>
            <a:ext cx="2976562" cy="488950"/>
          </a:xfrm>
          <a:prstGeom prst="rect">
            <a:avLst/>
          </a:prstGeom>
          <a:noFill/>
          <a:ln w="9525">
            <a:noFill/>
            <a:miter lim="800000"/>
            <a:headEnd/>
            <a:tailEnd/>
          </a:ln>
          <a:effectLst/>
        </p:spPr>
        <p:txBody>
          <a:bodyPr vert="horz" wrap="square" lIns="95107" tIns="47553" rIns="95107" bIns="47553" numCol="1" anchor="b" anchorCtr="0" compatLnSpc="1">
            <a:prstTxWarp prst="textNoShape">
              <a:avLst/>
            </a:prstTxWarp>
          </a:bodyPr>
          <a:lstStyle>
            <a:lvl1pPr algn="r" defTabSz="950913">
              <a:defRPr sz="1200"/>
            </a:lvl1pPr>
          </a:lstStyle>
          <a:p>
            <a:fld id="{D4765A6E-56EE-4CEC-BCCA-211E2C1B266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6563" cy="488950"/>
          </a:xfrm>
          <a:prstGeom prst="rect">
            <a:avLst/>
          </a:prstGeom>
          <a:noFill/>
          <a:ln w="9525">
            <a:noFill/>
            <a:miter lim="800000"/>
            <a:headEnd/>
            <a:tailEnd/>
          </a:ln>
          <a:effectLst/>
        </p:spPr>
        <p:txBody>
          <a:bodyPr vert="horz" wrap="square" lIns="95107" tIns="47553" rIns="95107" bIns="47553" numCol="1" anchor="t" anchorCtr="0" compatLnSpc="1">
            <a:prstTxWarp prst="textNoShape">
              <a:avLst/>
            </a:prstTxWarp>
          </a:bodyPr>
          <a:lstStyle>
            <a:lvl1pPr defTabSz="950913">
              <a:defRPr sz="1200"/>
            </a:lvl1pPr>
          </a:lstStyle>
          <a:p>
            <a:endParaRPr lang="tr-TR"/>
          </a:p>
        </p:txBody>
      </p:sp>
      <p:sp>
        <p:nvSpPr>
          <p:cNvPr id="11267" name="Rectangle 3"/>
          <p:cNvSpPr>
            <a:spLocks noGrp="1" noChangeArrowheads="1"/>
          </p:cNvSpPr>
          <p:nvPr>
            <p:ph type="dt" idx="1"/>
          </p:nvPr>
        </p:nvSpPr>
        <p:spPr bwMode="auto">
          <a:xfrm>
            <a:off x="3892550" y="0"/>
            <a:ext cx="2976563" cy="488950"/>
          </a:xfrm>
          <a:prstGeom prst="rect">
            <a:avLst/>
          </a:prstGeom>
          <a:noFill/>
          <a:ln w="9525">
            <a:noFill/>
            <a:miter lim="800000"/>
            <a:headEnd/>
            <a:tailEnd/>
          </a:ln>
          <a:effectLst/>
        </p:spPr>
        <p:txBody>
          <a:bodyPr vert="horz" wrap="square" lIns="95107" tIns="47553" rIns="95107" bIns="47553" numCol="1" anchor="t" anchorCtr="0" compatLnSpc="1">
            <a:prstTxWarp prst="textNoShape">
              <a:avLst/>
            </a:prstTxWarp>
          </a:bodyPr>
          <a:lstStyle>
            <a:lvl1pPr algn="r" defTabSz="950913">
              <a:defRPr sz="1200"/>
            </a:lvl1pPr>
          </a:lstStyle>
          <a:p>
            <a:endParaRPr lang="tr-TR"/>
          </a:p>
        </p:txBody>
      </p:sp>
      <p:sp>
        <p:nvSpPr>
          <p:cNvPr id="26628" name="Rectangle 4"/>
          <p:cNvSpPr>
            <a:spLocks noRot="1" noChangeArrowheads="1" noTextEdit="1"/>
          </p:cNvSpPr>
          <p:nvPr>
            <p:ph type="sldImg" idx="2"/>
          </p:nvPr>
        </p:nvSpPr>
        <p:spPr bwMode="auto">
          <a:xfrm>
            <a:off x="990600" y="733425"/>
            <a:ext cx="4889500" cy="366553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7388" y="4643438"/>
            <a:ext cx="5495925" cy="4397375"/>
          </a:xfrm>
          <a:prstGeom prst="rect">
            <a:avLst/>
          </a:prstGeom>
          <a:noFill/>
          <a:ln w="9525">
            <a:noFill/>
            <a:miter lim="800000"/>
            <a:headEnd/>
            <a:tailEnd/>
          </a:ln>
          <a:effectLst/>
        </p:spPr>
        <p:txBody>
          <a:bodyPr vert="horz" wrap="square" lIns="95107" tIns="47553" rIns="95107" bIns="47553"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11270" name="Rectangle 6"/>
          <p:cNvSpPr>
            <a:spLocks noGrp="1" noChangeArrowheads="1"/>
          </p:cNvSpPr>
          <p:nvPr>
            <p:ph type="ftr" sz="quarter" idx="4"/>
          </p:nvPr>
        </p:nvSpPr>
        <p:spPr bwMode="auto">
          <a:xfrm>
            <a:off x="0" y="9283700"/>
            <a:ext cx="2976563" cy="488950"/>
          </a:xfrm>
          <a:prstGeom prst="rect">
            <a:avLst/>
          </a:prstGeom>
          <a:noFill/>
          <a:ln w="9525">
            <a:noFill/>
            <a:miter lim="800000"/>
            <a:headEnd/>
            <a:tailEnd/>
          </a:ln>
          <a:effectLst/>
        </p:spPr>
        <p:txBody>
          <a:bodyPr vert="horz" wrap="square" lIns="95107" tIns="47553" rIns="95107" bIns="47553" numCol="1" anchor="b" anchorCtr="0" compatLnSpc="1">
            <a:prstTxWarp prst="textNoShape">
              <a:avLst/>
            </a:prstTxWarp>
          </a:bodyPr>
          <a:lstStyle>
            <a:lvl1pPr defTabSz="950913">
              <a:defRPr sz="1200"/>
            </a:lvl1pPr>
          </a:lstStyle>
          <a:p>
            <a:endParaRPr lang="tr-TR"/>
          </a:p>
        </p:txBody>
      </p:sp>
      <p:sp>
        <p:nvSpPr>
          <p:cNvPr id="11271" name="Rectangle 7"/>
          <p:cNvSpPr>
            <a:spLocks noGrp="1" noChangeArrowheads="1"/>
          </p:cNvSpPr>
          <p:nvPr>
            <p:ph type="sldNum" sz="quarter" idx="5"/>
          </p:nvPr>
        </p:nvSpPr>
        <p:spPr bwMode="auto">
          <a:xfrm>
            <a:off x="3892550" y="9283700"/>
            <a:ext cx="2976563" cy="488950"/>
          </a:xfrm>
          <a:prstGeom prst="rect">
            <a:avLst/>
          </a:prstGeom>
          <a:noFill/>
          <a:ln w="9525">
            <a:noFill/>
            <a:miter lim="800000"/>
            <a:headEnd/>
            <a:tailEnd/>
          </a:ln>
          <a:effectLst/>
        </p:spPr>
        <p:txBody>
          <a:bodyPr vert="horz" wrap="square" lIns="95107" tIns="47553" rIns="95107" bIns="47553" numCol="1" anchor="b" anchorCtr="0" compatLnSpc="1">
            <a:prstTxWarp prst="textNoShape">
              <a:avLst/>
            </a:prstTxWarp>
          </a:bodyPr>
          <a:lstStyle>
            <a:lvl1pPr algn="r" defTabSz="950913">
              <a:defRPr sz="1200"/>
            </a:lvl1pPr>
          </a:lstStyle>
          <a:p>
            <a:fld id="{14472D1A-C652-4CE6-9E52-D12425023D24}" type="slidenum">
              <a:rPr lang="tr-T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
        <p:nvSpPr>
          <p:cNvPr id="4" name="Rectangle 4"/>
          <p:cNvSpPr>
            <a:spLocks noGrp="1" noChangeArrowheads="1"/>
          </p:cNvSpPr>
          <p:nvPr>
            <p:ph type="dt" sz="half" idx="10"/>
          </p:nvPr>
        </p:nvSpPr>
        <p:spPr>
          <a:ln/>
        </p:spPr>
        <p:txBody>
          <a:bodyPr/>
          <a:lstStyle>
            <a:lvl1pPr>
              <a:defRPr/>
            </a:lvl1pPr>
          </a:lstStyle>
          <a:p>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3C6C3AD4-3BCC-499F-99D0-3B99FB4815A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3552FDCB-9C22-4349-8004-6BB75EE03D08}"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37E2F92D-019A-4EF0-B6F6-7AF73E4AE144}" type="slidenum">
              <a:rPr lang="tr-T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lvl1pPr>
              <a:defRPr/>
            </a:lvl1pPr>
          </a:lstStyle>
          <a:p>
            <a:fld id="{D3D3CB40-3FB1-40E2-8561-C903AE2A9393}" type="datetimeFigureOut">
              <a:rPr lang="tr-TR"/>
              <a:pPr/>
              <a:t>22.07.2011</a:t>
            </a:fld>
            <a:endParaRPr lang="tr-TR"/>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Slide Number Placeholder 5"/>
          <p:cNvSpPr>
            <a:spLocks noGrp="1"/>
          </p:cNvSpPr>
          <p:nvPr>
            <p:ph type="sldNum" sz="quarter" idx="12"/>
          </p:nvPr>
        </p:nvSpPr>
        <p:spPr/>
        <p:txBody>
          <a:bodyPr/>
          <a:lstStyle>
            <a:lvl1pPr>
              <a:defRPr/>
            </a:lvl1pPr>
          </a:lstStyle>
          <a:p>
            <a:fld id="{DF0132A1-55E0-4CF7-A4C3-32FA6A663BDB}" type="slidenum">
              <a:rPr lang="tr-T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fld id="{AA971FF5-1519-4384-A646-0456E5BE73FE}" type="datetimeFigureOut">
              <a:rPr lang="tr-TR"/>
              <a:pPr/>
              <a:t>22.07.2011</a:t>
            </a:fld>
            <a:endParaRPr lang="tr-TR"/>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Slide Number Placeholder 5"/>
          <p:cNvSpPr>
            <a:spLocks noGrp="1"/>
          </p:cNvSpPr>
          <p:nvPr>
            <p:ph type="sldNum" sz="quarter" idx="12"/>
          </p:nvPr>
        </p:nvSpPr>
        <p:spPr/>
        <p:txBody>
          <a:bodyPr/>
          <a:lstStyle>
            <a:lvl1pPr>
              <a:defRPr/>
            </a:lvl1pPr>
          </a:lstStyle>
          <a:p>
            <a:fld id="{4BA98F46-A4B1-4D1F-ABE1-A5AF3FFAEFD2}" type="slidenum">
              <a:rPr lang="tr-T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069DEFA-CD09-46F4-819B-608D49874520}" type="datetimeFigureOut">
              <a:rPr lang="tr-TR"/>
              <a:pPr/>
              <a:t>22.07.2011</a:t>
            </a:fld>
            <a:endParaRPr lang="tr-TR"/>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Slide Number Placeholder 5"/>
          <p:cNvSpPr>
            <a:spLocks noGrp="1"/>
          </p:cNvSpPr>
          <p:nvPr>
            <p:ph type="sldNum" sz="quarter" idx="12"/>
          </p:nvPr>
        </p:nvSpPr>
        <p:spPr/>
        <p:txBody>
          <a:bodyPr/>
          <a:lstStyle>
            <a:lvl1pPr>
              <a:defRPr/>
            </a:lvl1pPr>
          </a:lstStyle>
          <a:p>
            <a:fld id="{17C35340-C20C-42CB-B8A4-1B807DF1373C}" type="slidenum">
              <a:rPr lang="tr-T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3"/>
          <p:cNvSpPr>
            <a:spLocks noGrp="1"/>
          </p:cNvSpPr>
          <p:nvPr>
            <p:ph type="dt" sz="half" idx="10"/>
          </p:nvPr>
        </p:nvSpPr>
        <p:spPr/>
        <p:txBody>
          <a:bodyPr/>
          <a:lstStyle>
            <a:lvl1pPr>
              <a:defRPr/>
            </a:lvl1pPr>
          </a:lstStyle>
          <a:p>
            <a:fld id="{F0377258-D403-498F-BE14-1695631D4717}" type="datetimeFigureOut">
              <a:rPr lang="tr-TR"/>
              <a:pPr/>
              <a:t>22.07.2011</a:t>
            </a:fld>
            <a:endParaRPr lang="tr-TR"/>
          </a:p>
        </p:txBody>
      </p:sp>
      <p:sp>
        <p:nvSpPr>
          <p:cNvPr id="6" name="Footer Placeholder 4"/>
          <p:cNvSpPr>
            <a:spLocks noGrp="1"/>
          </p:cNvSpPr>
          <p:nvPr>
            <p:ph type="ftr" sz="quarter" idx="11"/>
          </p:nvPr>
        </p:nvSpPr>
        <p:spPr/>
        <p:txBody>
          <a:bodyPr/>
          <a:lstStyle>
            <a:lvl1pPr>
              <a:defRPr/>
            </a:lvl1pPr>
          </a:lstStyle>
          <a:p>
            <a:endParaRPr lang="tr-TR"/>
          </a:p>
        </p:txBody>
      </p:sp>
      <p:sp>
        <p:nvSpPr>
          <p:cNvPr id="7" name="Slide Number Placeholder 5"/>
          <p:cNvSpPr>
            <a:spLocks noGrp="1"/>
          </p:cNvSpPr>
          <p:nvPr>
            <p:ph type="sldNum" sz="quarter" idx="12"/>
          </p:nvPr>
        </p:nvSpPr>
        <p:spPr/>
        <p:txBody>
          <a:bodyPr/>
          <a:lstStyle>
            <a:lvl1pPr>
              <a:defRPr/>
            </a:lvl1pPr>
          </a:lstStyle>
          <a:p>
            <a:fld id="{92C2948B-7E01-4C49-9004-27755DB17476}" type="slidenum">
              <a:rPr lang="tr-TR"/>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3"/>
          <p:cNvSpPr>
            <a:spLocks noGrp="1"/>
          </p:cNvSpPr>
          <p:nvPr>
            <p:ph type="dt" sz="half" idx="10"/>
          </p:nvPr>
        </p:nvSpPr>
        <p:spPr/>
        <p:txBody>
          <a:bodyPr/>
          <a:lstStyle>
            <a:lvl1pPr>
              <a:defRPr/>
            </a:lvl1pPr>
          </a:lstStyle>
          <a:p>
            <a:fld id="{A7BB8B32-05F2-4014-A92E-5FF3EA56DFF8}" type="datetimeFigureOut">
              <a:rPr lang="tr-TR"/>
              <a:pPr/>
              <a:t>22.07.2011</a:t>
            </a:fld>
            <a:endParaRPr lang="tr-TR"/>
          </a:p>
        </p:txBody>
      </p:sp>
      <p:sp>
        <p:nvSpPr>
          <p:cNvPr id="8" name="Footer Placeholder 4"/>
          <p:cNvSpPr>
            <a:spLocks noGrp="1"/>
          </p:cNvSpPr>
          <p:nvPr>
            <p:ph type="ftr" sz="quarter" idx="11"/>
          </p:nvPr>
        </p:nvSpPr>
        <p:spPr/>
        <p:txBody>
          <a:bodyPr/>
          <a:lstStyle>
            <a:lvl1pPr>
              <a:defRPr/>
            </a:lvl1pPr>
          </a:lstStyle>
          <a:p>
            <a:endParaRPr lang="tr-TR"/>
          </a:p>
        </p:txBody>
      </p:sp>
      <p:sp>
        <p:nvSpPr>
          <p:cNvPr id="9" name="Slide Number Placeholder 5"/>
          <p:cNvSpPr>
            <a:spLocks noGrp="1"/>
          </p:cNvSpPr>
          <p:nvPr>
            <p:ph type="sldNum" sz="quarter" idx="12"/>
          </p:nvPr>
        </p:nvSpPr>
        <p:spPr/>
        <p:txBody>
          <a:bodyPr/>
          <a:lstStyle>
            <a:lvl1pPr>
              <a:defRPr/>
            </a:lvl1pPr>
          </a:lstStyle>
          <a:p>
            <a:fld id="{09109969-4E68-4D00-99C7-8C472E1CC6E9}" type="slidenum">
              <a:rPr lang="tr-TR"/>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3"/>
          <p:cNvSpPr>
            <a:spLocks noGrp="1"/>
          </p:cNvSpPr>
          <p:nvPr>
            <p:ph type="dt" sz="half" idx="10"/>
          </p:nvPr>
        </p:nvSpPr>
        <p:spPr/>
        <p:txBody>
          <a:bodyPr/>
          <a:lstStyle>
            <a:lvl1pPr>
              <a:defRPr/>
            </a:lvl1pPr>
          </a:lstStyle>
          <a:p>
            <a:fld id="{0831DE4C-A119-4393-ADED-062254C02B23}" type="datetimeFigureOut">
              <a:rPr lang="tr-TR"/>
              <a:pPr/>
              <a:t>22.07.2011</a:t>
            </a:fld>
            <a:endParaRPr lang="tr-TR"/>
          </a:p>
        </p:txBody>
      </p:sp>
      <p:sp>
        <p:nvSpPr>
          <p:cNvPr id="4" name="Footer Placeholder 4"/>
          <p:cNvSpPr>
            <a:spLocks noGrp="1"/>
          </p:cNvSpPr>
          <p:nvPr>
            <p:ph type="ftr" sz="quarter" idx="11"/>
          </p:nvPr>
        </p:nvSpPr>
        <p:spPr/>
        <p:txBody>
          <a:bodyPr/>
          <a:lstStyle>
            <a:lvl1pPr>
              <a:defRPr/>
            </a:lvl1pPr>
          </a:lstStyle>
          <a:p>
            <a:endParaRPr lang="tr-TR"/>
          </a:p>
        </p:txBody>
      </p:sp>
      <p:sp>
        <p:nvSpPr>
          <p:cNvPr id="5" name="Slide Number Placeholder 5"/>
          <p:cNvSpPr>
            <a:spLocks noGrp="1"/>
          </p:cNvSpPr>
          <p:nvPr>
            <p:ph type="sldNum" sz="quarter" idx="12"/>
          </p:nvPr>
        </p:nvSpPr>
        <p:spPr/>
        <p:txBody>
          <a:bodyPr/>
          <a:lstStyle>
            <a:lvl1pPr>
              <a:defRPr/>
            </a:lvl1pPr>
          </a:lstStyle>
          <a:p>
            <a:fld id="{9EE082DF-D306-4653-9083-40F13423B950}" type="slidenum">
              <a:rPr lang="tr-TR"/>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6369B7C-97BD-4091-A7B5-F3B7D526E84E}" type="datetimeFigureOut">
              <a:rPr lang="tr-TR"/>
              <a:pPr/>
              <a:t>22.07.2011</a:t>
            </a:fld>
            <a:endParaRPr lang="tr-TR"/>
          </a:p>
        </p:txBody>
      </p:sp>
      <p:sp>
        <p:nvSpPr>
          <p:cNvPr id="3" name="Footer Placeholder 4"/>
          <p:cNvSpPr>
            <a:spLocks noGrp="1"/>
          </p:cNvSpPr>
          <p:nvPr>
            <p:ph type="ftr" sz="quarter" idx="11"/>
          </p:nvPr>
        </p:nvSpPr>
        <p:spPr/>
        <p:txBody>
          <a:bodyPr/>
          <a:lstStyle>
            <a:lvl1pPr>
              <a:defRPr/>
            </a:lvl1pPr>
          </a:lstStyle>
          <a:p>
            <a:endParaRPr lang="tr-TR"/>
          </a:p>
        </p:txBody>
      </p:sp>
      <p:sp>
        <p:nvSpPr>
          <p:cNvPr id="4" name="Slide Number Placeholder 5"/>
          <p:cNvSpPr>
            <a:spLocks noGrp="1"/>
          </p:cNvSpPr>
          <p:nvPr>
            <p:ph type="sldNum" sz="quarter" idx="12"/>
          </p:nvPr>
        </p:nvSpPr>
        <p:spPr/>
        <p:txBody>
          <a:bodyPr/>
          <a:lstStyle>
            <a:lvl1pPr>
              <a:defRPr/>
            </a:lvl1pPr>
          </a:lstStyle>
          <a:p>
            <a:fld id="{1A08A150-69F2-4C59-B1E3-5621960E0990}" type="slidenum">
              <a:rPr lang="tr-TR"/>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52869F7-0B32-4587-9206-058B43D9BB1C}" type="datetimeFigureOut">
              <a:rPr lang="tr-TR"/>
              <a:pPr/>
              <a:t>22.07.2011</a:t>
            </a:fld>
            <a:endParaRPr lang="tr-TR"/>
          </a:p>
        </p:txBody>
      </p:sp>
      <p:sp>
        <p:nvSpPr>
          <p:cNvPr id="6" name="Footer Placeholder 4"/>
          <p:cNvSpPr>
            <a:spLocks noGrp="1"/>
          </p:cNvSpPr>
          <p:nvPr>
            <p:ph type="ftr" sz="quarter" idx="11"/>
          </p:nvPr>
        </p:nvSpPr>
        <p:spPr/>
        <p:txBody>
          <a:bodyPr/>
          <a:lstStyle>
            <a:lvl1pPr>
              <a:defRPr/>
            </a:lvl1pPr>
          </a:lstStyle>
          <a:p>
            <a:endParaRPr lang="tr-TR"/>
          </a:p>
        </p:txBody>
      </p:sp>
      <p:sp>
        <p:nvSpPr>
          <p:cNvPr id="7" name="Slide Number Placeholder 5"/>
          <p:cNvSpPr>
            <a:spLocks noGrp="1"/>
          </p:cNvSpPr>
          <p:nvPr>
            <p:ph type="sldNum" sz="quarter" idx="12"/>
          </p:nvPr>
        </p:nvSpPr>
        <p:spPr/>
        <p:txBody>
          <a:bodyPr/>
          <a:lstStyle>
            <a:lvl1pPr>
              <a:defRPr/>
            </a:lvl1pPr>
          </a:lstStyle>
          <a:p>
            <a:fld id="{0ED2C27B-00F2-45C5-88DD-140E99F362F8}"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400"/>
            </a:lvl1pPr>
          </a:lstStyle>
          <a:p>
            <a:r>
              <a:rPr lang="en-US" smtClean="0"/>
              <a:t>Click to edit Master title style</a:t>
            </a:r>
            <a:endParaRPr lang="tr-T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CF7C1D71-7CFB-4A16-B72F-B2C5EAD81B26}" type="slidenum">
              <a:rPr lang="tr-TR"/>
              <a:pPr/>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EEDE197-4C91-4560-B67F-0884615615A2}" type="datetimeFigureOut">
              <a:rPr lang="tr-TR"/>
              <a:pPr/>
              <a:t>22.07.2011</a:t>
            </a:fld>
            <a:endParaRPr lang="tr-TR"/>
          </a:p>
        </p:txBody>
      </p:sp>
      <p:sp>
        <p:nvSpPr>
          <p:cNvPr id="6" name="Footer Placeholder 4"/>
          <p:cNvSpPr>
            <a:spLocks noGrp="1"/>
          </p:cNvSpPr>
          <p:nvPr>
            <p:ph type="ftr" sz="quarter" idx="11"/>
          </p:nvPr>
        </p:nvSpPr>
        <p:spPr/>
        <p:txBody>
          <a:bodyPr/>
          <a:lstStyle>
            <a:lvl1pPr>
              <a:defRPr/>
            </a:lvl1pPr>
          </a:lstStyle>
          <a:p>
            <a:endParaRPr lang="tr-TR"/>
          </a:p>
        </p:txBody>
      </p:sp>
      <p:sp>
        <p:nvSpPr>
          <p:cNvPr id="7" name="Slide Number Placeholder 5"/>
          <p:cNvSpPr>
            <a:spLocks noGrp="1"/>
          </p:cNvSpPr>
          <p:nvPr>
            <p:ph type="sldNum" sz="quarter" idx="12"/>
          </p:nvPr>
        </p:nvSpPr>
        <p:spPr/>
        <p:txBody>
          <a:bodyPr/>
          <a:lstStyle>
            <a:lvl1pPr>
              <a:defRPr/>
            </a:lvl1pPr>
          </a:lstStyle>
          <a:p>
            <a:fld id="{76C28AC4-B37A-4F65-B579-17A75BB745C9}" type="slidenum">
              <a:rPr lang="tr-TR"/>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fld id="{52BCA8B7-915D-4ACC-9089-335D3E09081E}" type="datetimeFigureOut">
              <a:rPr lang="tr-TR"/>
              <a:pPr/>
              <a:t>22.07.2011</a:t>
            </a:fld>
            <a:endParaRPr lang="tr-TR"/>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Slide Number Placeholder 5"/>
          <p:cNvSpPr>
            <a:spLocks noGrp="1"/>
          </p:cNvSpPr>
          <p:nvPr>
            <p:ph type="sldNum" sz="quarter" idx="12"/>
          </p:nvPr>
        </p:nvSpPr>
        <p:spPr/>
        <p:txBody>
          <a:bodyPr/>
          <a:lstStyle>
            <a:lvl1pPr>
              <a:defRPr/>
            </a:lvl1pPr>
          </a:lstStyle>
          <a:p>
            <a:fld id="{382E7F1E-32B3-4FC4-9B5B-9608C0F212BF}" type="slidenum">
              <a:rPr lang="tr-TR"/>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fld id="{EA8558A8-3F4A-4BF5-8753-ADA0A2EACDA5}" type="datetimeFigureOut">
              <a:rPr lang="tr-TR"/>
              <a:pPr/>
              <a:t>22.07.2011</a:t>
            </a:fld>
            <a:endParaRPr lang="tr-TR"/>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Slide Number Placeholder 5"/>
          <p:cNvSpPr>
            <a:spLocks noGrp="1"/>
          </p:cNvSpPr>
          <p:nvPr>
            <p:ph type="sldNum" sz="quarter" idx="12"/>
          </p:nvPr>
        </p:nvSpPr>
        <p:spPr/>
        <p:txBody>
          <a:bodyPr/>
          <a:lstStyle>
            <a:lvl1pPr>
              <a:defRPr/>
            </a:lvl1pPr>
          </a:lstStyle>
          <a:p>
            <a:fld id="{B29C6839-B69A-44D1-AE19-A6C1D4DBAFD1}"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FD2141DF-F780-4C0A-99E5-A752A8D02A9B}"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dt" sz="half" idx="10"/>
          </p:nvPr>
        </p:nvSpPr>
        <p:spPr>
          <a:ln/>
        </p:spPr>
        <p:txBody>
          <a:bodyPr/>
          <a:lstStyle>
            <a:lvl1pPr>
              <a:defRPr/>
            </a:lvl1pPr>
          </a:lstStyle>
          <a:p>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0E37F76D-3D4A-45E6-8EAA-3EB2E74C5417}"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4"/>
          <p:cNvSpPr>
            <a:spLocks noGrp="1" noChangeArrowheads="1"/>
          </p:cNvSpPr>
          <p:nvPr>
            <p:ph type="dt" sz="half" idx="10"/>
          </p:nvPr>
        </p:nvSpPr>
        <p:spPr>
          <a:ln/>
        </p:spPr>
        <p:txBody>
          <a:bodyPr/>
          <a:lstStyle>
            <a:lvl1pPr>
              <a:defRPr/>
            </a:lvl1pPr>
          </a:lstStyle>
          <a:p>
            <a:endParaRPr lang="tr-TR"/>
          </a:p>
        </p:txBody>
      </p:sp>
      <p:sp>
        <p:nvSpPr>
          <p:cNvPr id="8" name="Rectangle 5"/>
          <p:cNvSpPr>
            <a:spLocks noGrp="1" noChangeArrowheads="1"/>
          </p:cNvSpPr>
          <p:nvPr>
            <p:ph type="ftr" sz="quarter" idx="11"/>
          </p:nvPr>
        </p:nvSpPr>
        <p:spPr>
          <a:ln/>
        </p:spPr>
        <p:txBody>
          <a:bodyPr/>
          <a:lstStyle>
            <a:lvl1pPr>
              <a:defRPr/>
            </a:lvl1pPr>
          </a:lstStyle>
          <a:p>
            <a:endParaRPr lang="tr-TR"/>
          </a:p>
        </p:txBody>
      </p:sp>
      <p:sp>
        <p:nvSpPr>
          <p:cNvPr id="9" name="Rectangle 6"/>
          <p:cNvSpPr>
            <a:spLocks noGrp="1" noChangeArrowheads="1"/>
          </p:cNvSpPr>
          <p:nvPr>
            <p:ph type="sldNum" sz="quarter" idx="12"/>
          </p:nvPr>
        </p:nvSpPr>
        <p:spPr>
          <a:ln/>
        </p:spPr>
        <p:txBody>
          <a:bodyPr/>
          <a:lstStyle>
            <a:lvl1pPr>
              <a:defRPr/>
            </a:lvl1pPr>
          </a:lstStyle>
          <a:p>
            <a:fld id="{988F90E8-4018-42F3-8D6D-30819131732E}"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Rectangle 4"/>
          <p:cNvSpPr>
            <a:spLocks noGrp="1" noChangeArrowheads="1"/>
          </p:cNvSpPr>
          <p:nvPr>
            <p:ph type="dt" sz="half" idx="10"/>
          </p:nvPr>
        </p:nvSpPr>
        <p:spPr>
          <a:ln/>
        </p:spPr>
        <p:txBody>
          <a:bodyPr/>
          <a:lstStyle>
            <a:lvl1pPr>
              <a:defRPr/>
            </a:lvl1pPr>
          </a:lstStyle>
          <a:p>
            <a:endParaRPr lang="tr-TR"/>
          </a:p>
        </p:txBody>
      </p:sp>
      <p:sp>
        <p:nvSpPr>
          <p:cNvPr id="4" name="Rectangle 5"/>
          <p:cNvSpPr>
            <a:spLocks noGrp="1" noChangeArrowheads="1"/>
          </p:cNvSpPr>
          <p:nvPr>
            <p:ph type="ftr" sz="quarter" idx="11"/>
          </p:nvPr>
        </p:nvSpPr>
        <p:spPr>
          <a:ln/>
        </p:spPr>
        <p:txBody>
          <a:bodyPr/>
          <a:lstStyle>
            <a:lvl1pPr>
              <a:defRPr/>
            </a:lvl1pPr>
          </a:lstStyle>
          <a:p>
            <a:endParaRPr lang="tr-TR"/>
          </a:p>
        </p:txBody>
      </p:sp>
      <p:sp>
        <p:nvSpPr>
          <p:cNvPr id="5" name="Rectangle 6"/>
          <p:cNvSpPr>
            <a:spLocks noGrp="1" noChangeArrowheads="1"/>
          </p:cNvSpPr>
          <p:nvPr>
            <p:ph type="sldNum" sz="quarter" idx="12"/>
          </p:nvPr>
        </p:nvSpPr>
        <p:spPr>
          <a:ln/>
        </p:spPr>
        <p:txBody>
          <a:bodyPr/>
          <a:lstStyle>
            <a:lvl1pPr>
              <a:defRPr/>
            </a:lvl1pPr>
          </a:lstStyle>
          <a:p>
            <a:fld id="{48E1BE1E-8B3D-4EE6-9C8C-0BE782352D8E}"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tr-TR"/>
          </a:p>
        </p:txBody>
      </p:sp>
      <p:sp>
        <p:nvSpPr>
          <p:cNvPr id="3" name="Rectangle 5"/>
          <p:cNvSpPr>
            <a:spLocks noGrp="1" noChangeArrowheads="1"/>
          </p:cNvSpPr>
          <p:nvPr>
            <p:ph type="ftr" sz="quarter" idx="11"/>
          </p:nvPr>
        </p:nvSpPr>
        <p:spPr>
          <a:ln/>
        </p:spPr>
        <p:txBody>
          <a:bodyPr/>
          <a:lstStyle>
            <a:lvl1pPr>
              <a:defRPr/>
            </a:lvl1pPr>
          </a:lstStyle>
          <a:p>
            <a:endParaRPr lang="tr-TR"/>
          </a:p>
        </p:txBody>
      </p:sp>
      <p:sp>
        <p:nvSpPr>
          <p:cNvPr id="4" name="Rectangle 6"/>
          <p:cNvSpPr>
            <a:spLocks noGrp="1" noChangeArrowheads="1"/>
          </p:cNvSpPr>
          <p:nvPr>
            <p:ph type="sldNum" sz="quarter" idx="12"/>
          </p:nvPr>
        </p:nvSpPr>
        <p:spPr>
          <a:ln/>
        </p:spPr>
        <p:txBody>
          <a:bodyPr/>
          <a:lstStyle>
            <a:lvl1pPr>
              <a:defRPr/>
            </a:lvl1pPr>
          </a:lstStyle>
          <a:p>
            <a:fld id="{D6E2CD9F-466B-49AA-8161-EF4D10F285CE}"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AD67040B-A354-44B1-83F7-2E2A1B46A397}"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810DB5C9-D72B-484A-BB75-5024FD028B49}"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9ACF34A-6955-4750-8694-301C476C939F}"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MOBBİG XXVII  EDİRNE    30 Nisan 1Mayıs 2009</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1B8E2DE-3655-49AD-8CD7-DC5FF161DF9C}" type="datetimeFigureOut">
              <a:rPr lang="tr-TR"/>
              <a:pPr/>
              <a:t>22.07.2011</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22CE8B8-CDB2-4838-8E8E-279AEFEC5D0C}"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714375" y="1571625"/>
            <a:ext cx="7772400" cy="1470025"/>
          </a:xfrm>
        </p:spPr>
        <p:txBody>
          <a:bodyPr/>
          <a:lstStyle/>
          <a:p>
            <a:pPr eaLnBrk="1" hangingPunct="1"/>
            <a:r>
              <a:rPr lang="tr-TR" b="1" smtClean="0">
                <a:solidFill>
                  <a:srgbClr val="FF0000"/>
                </a:solidFill>
              </a:rPr>
              <a:t>MOBBİG XXVII</a:t>
            </a:r>
            <a:br>
              <a:rPr lang="tr-TR" b="1" smtClean="0">
                <a:solidFill>
                  <a:srgbClr val="FF0000"/>
                </a:solidFill>
              </a:rPr>
            </a:br>
            <a:r>
              <a:rPr lang="tr-TR" sz="2000" b="1" smtClean="0">
                <a:solidFill>
                  <a:srgbClr val="FF0000"/>
                </a:solidFill>
              </a:rPr>
              <a:t>EDİRNE    30 Nisan 1Mayıs 2009</a:t>
            </a:r>
            <a:r>
              <a:rPr lang="tr-TR" b="1" smtClean="0">
                <a:solidFill>
                  <a:srgbClr val="FF0000"/>
                </a:solidFill>
              </a:rPr>
              <a:t/>
            </a:r>
            <a:br>
              <a:rPr lang="tr-TR" b="1" smtClean="0">
                <a:solidFill>
                  <a:srgbClr val="FF0000"/>
                </a:solidFill>
              </a:rPr>
            </a:br>
            <a:endParaRPr lang="tr-TR" b="1" smtClean="0">
              <a:solidFill>
                <a:srgbClr val="FF0000"/>
              </a:solidFill>
            </a:endParaRPr>
          </a:p>
        </p:txBody>
      </p:sp>
      <p:sp>
        <p:nvSpPr>
          <p:cNvPr id="3075" name="Rectangle 5"/>
          <p:cNvSpPr>
            <a:spLocks noGrp="1" noChangeArrowheads="1"/>
          </p:cNvSpPr>
          <p:nvPr>
            <p:ph type="subTitle" idx="1"/>
          </p:nvPr>
        </p:nvSpPr>
        <p:spPr>
          <a:xfrm>
            <a:off x="214313" y="3071813"/>
            <a:ext cx="8643937" cy="2566987"/>
          </a:xfrm>
        </p:spPr>
        <p:txBody>
          <a:bodyPr/>
          <a:lstStyle/>
          <a:p>
            <a:pPr algn="l" eaLnBrk="1" hangingPunct="1"/>
            <a:r>
              <a:rPr lang="tr-TR" sz="2000" b="1" smtClean="0"/>
              <a:t>                Akademik Yükseltme ve Atama Komisyonu :</a:t>
            </a:r>
          </a:p>
          <a:p>
            <a:pPr algn="l" eaLnBrk="1" hangingPunct="1"/>
            <a:r>
              <a:rPr lang="tr-TR" sz="2000" smtClean="0"/>
              <a:t>                Bilge IŞIK (İTÜ / Uluslararası Kıbrıs Üniversitesi – İstanbul)</a:t>
            </a:r>
          </a:p>
          <a:p>
            <a:pPr algn="l" eaLnBrk="1" hangingPunct="1"/>
            <a:r>
              <a:rPr lang="tr-TR" sz="2000" smtClean="0"/>
              <a:t>                Müjdem VURAL  (Yıldız Teknik Üniversitesi – İstanbul)</a:t>
            </a:r>
          </a:p>
          <a:p>
            <a:pPr algn="l" eaLnBrk="1" hangingPunct="1"/>
            <a:r>
              <a:rPr lang="tr-TR" sz="2000" smtClean="0"/>
              <a:t>                Güven Arif SARGIN (Ortadoğu Teknik Üniversitesi – Ankara)</a:t>
            </a:r>
          </a:p>
          <a:p>
            <a:pPr lvl="1" algn="l" eaLnBrk="1" hangingPunct="1"/>
            <a:endParaRPr lang="tr-TR" sz="2000" b="1" smtClean="0"/>
          </a:p>
          <a:p>
            <a:pPr lvl="1" algn="l" eaLnBrk="1" hangingPunct="1"/>
            <a:endParaRPr lang="tr-TR" sz="2000" b="1" smtClean="0"/>
          </a:p>
          <a:p>
            <a:pPr lvl="1" algn="l" eaLnBrk="1" hangingPunct="1"/>
            <a:endParaRPr lang="tr-TR" sz="2000" smtClean="0"/>
          </a:p>
        </p:txBody>
      </p:sp>
      <p:sp>
        <p:nvSpPr>
          <p:cNvPr id="3076" name="Slide Number Placeholder 5"/>
          <p:cNvSpPr>
            <a:spLocks noGrp="1"/>
          </p:cNvSpPr>
          <p:nvPr>
            <p:ph type="sldNum" sz="quarter" idx="12"/>
          </p:nvPr>
        </p:nvSpPr>
        <p:spPr>
          <a:noFill/>
        </p:spPr>
        <p:txBody>
          <a:bodyPr/>
          <a:lstStyle/>
          <a:p>
            <a:fld id="{F1B5AC59-00F8-4CE0-A0CB-B8756B45D2DA}" type="slidenum">
              <a:rPr lang="tr-TR"/>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633D21DC-9A9C-4BD6-9EA0-44CC2612E5E9}" type="slidenum">
              <a:rPr lang="tr-TR"/>
              <a:pPr/>
              <a:t>10</a:t>
            </a:fld>
            <a:endParaRPr lang="tr-TR"/>
          </a:p>
        </p:txBody>
      </p:sp>
      <p:sp>
        <p:nvSpPr>
          <p:cNvPr id="12291"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2292"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Tekrar söylüyorum: Bir reçetenin peşinde olmamamız gerekir aynen eğitimde olduğu gibi. Aynı görüşü taşıyorum. </a:t>
            </a:r>
          </a:p>
          <a:p>
            <a:pPr eaLnBrk="1" hangingPunct="1">
              <a:buFontTx/>
              <a:buNone/>
            </a:pPr>
            <a:endParaRPr lang="tr-TR" sz="2000" smtClean="0"/>
          </a:p>
          <a:p>
            <a:pPr eaLnBrk="1" hangingPunct="1">
              <a:buFontTx/>
              <a:buNone/>
            </a:pPr>
            <a:r>
              <a:rPr lang="tr-TR" sz="2000" smtClean="0"/>
              <a:t>Hiçbir zaman tek bir gömlekle bu işlerin doğru çözüme gideceği görüşünde değiliz.</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446ABF15-F438-4971-85D2-B6AEF1D4D453}" type="slidenum">
              <a:rPr lang="tr-TR"/>
              <a:pPr/>
              <a:t>11</a:t>
            </a:fld>
            <a:endParaRPr lang="tr-TR"/>
          </a:p>
        </p:txBody>
      </p:sp>
      <p:sp>
        <p:nvSpPr>
          <p:cNvPr id="13315"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3316"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Biz bu çalışmayı yaparken hemen hemen </a:t>
            </a:r>
            <a:r>
              <a:rPr lang="tr-TR" sz="2000" b="1" smtClean="0"/>
              <a:t>Türkiye’deki tüm üniversiteleri</a:t>
            </a:r>
            <a:r>
              <a:rPr lang="tr-TR" sz="2000" smtClean="0"/>
              <a:t>, </a:t>
            </a:r>
          </a:p>
          <a:p>
            <a:pPr eaLnBrk="1" hangingPunct="1">
              <a:buFontTx/>
              <a:buNone/>
            </a:pPr>
            <a:endParaRPr lang="tr-TR" sz="2000" smtClean="0"/>
          </a:p>
          <a:p>
            <a:pPr eaLnBrk="1" hangingPunct="1">
              <a:buFontTx/>
              <a:buNone/>
            </a:pPr>
            <a:r>
              <a:rPr lang="tr-TR" sz="2000" b="1" smtClean="0"/>
              <a:t>başka ülkelerde </a:t>
            </a:r>
            <a:r>
              <a:rPr lang="tr-TR" sz="2000" smtClean="0"/>
              <a:t>de çeşitli bloklardan olmak üzere </a:t>
            </a:r>
            <a:r>
              <a:rPr lang="tr-TR" sz="2000" b="1" smtClean="0"/>
              <a:t>20’ye yakın üniversiteyi inceledik</a:t>
            </a:r>
            <a:r>
              <a:rPr lang="tr-TR" sz="2000" smtClean="0"/>
              <a:t>, bunları arşivledik. </a:t>
            </a:r>
          </a:p>
          <a:p>
            <a:pPr eaLnBrk="1" hangingPunct="1">
              <a:buFontTx/>
              <a:buNone/>
            </a:pPr>
            <a:endParaRPr lang="tr-TR" sz="2000" smtClean="0"/>
          </a:p>
          <a:p>
            <a:pPr eaLnBrk="1" hangingPunct="1">
              <a:buFontTx/>
              <a:buNone/>
            </a:pPr>
            <a:r>
              <a:rPr lang="tr-TR" sz="2000" smtClean="0"/>
              <a:t>Bundan sonra da bu </a:t>
            </a:r>
            <a:r>
              <a:rPr lang="tr-TR" sz="2000" b="1" smtClean="0"/>
              <a:t>arşivi bu Kurula vermek </a:t>
            </a:r>
            <a:r>
              <a:rPr lang="tr-TR" sz="2000" smtClean="0"/>
              <a:t>ve eğer arkadaşlarım da uygun görürlerse bu arşivi onlara devretmek ve </a:t>
            </a:r>
          </a:p>
          <a:p>
            <a:pPr eaLnBrk="1" hangingPunct="1">
              <a:buFontTx/>
              <a:buNone/>
            </a:pPr>
            <a:endParaRPr lang="tr-TR" sz="2000" smtClean="0"/>
          </a:p>
          <a:p>
            <a:pPr eaLnBrk="1" hangingPunct="1">
              <a:buFontTx/>
              <a:buNone/>
            </a:pPr>
            <a:r>
              <a:rPr lang="tr-TR" sz="2000" smtClean="0"/>
              <a:t>biz de bu konuyu bu noktada bitirmek istiyoruz.</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727A2C40-5247-4FBD-B932-F74889F59C24}" type="slidenum">
              <a:rPr lang="tr-TR"/>
              <a:pPr/>
              <a:t>12</a:t>
            </a:fld>
            <a:endParaRPr lang="tr-TR"/>
          </a:p>
        </p:txBody>
      </p:sp>
      <p:sp>
        <p:nvSpPr>
          <p:cNvPr id="14339"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4340"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Ben bugün size bu incelemeden, (bu derinlemesine bir araştırma değildir bir inceleme, bir gözlemdir, bunun) sonuçlarını size iletmeye çalışacağım…….</a:t>
            </a:r>
          </a:p>
          <a:p>
            <a:pPr eaLnBrk="1" hangingPunct="1">
              <a:buFontTx/>
              <a:buNone/>
            </a:pPr>
            <a:r>
              <a:rPr lang="tr-TR" sz="2000" smtClean="0"/>
              <a:t>Biz bütün sunuşlarımızda ülkemizde akademik yükselmelerle ilgili kısaca tarihçeden bahsetmişizdir; </a:t>
            </a:r>
          </a:p>
          <a:p>
            <a:pPr eaLnBrk="1" hangingPunct="1">
              <a:buFontTx/>
              <a:buNone/>
            </a:pPr>
            <a:r>
              <a:rPr lang="tr-TR" sz="2000" smtClean="0"/>
              <a:t>Atatürk dönemindeki üniversite reformu adı altında yapılan işlemler, onun çıkardığı sorunlar, </a:t>
            </a:r>
          </a:p>
          <a:p>
            <a:pPr eaLnBrk="1" hangingPunct="1">
              <a:buFontTx/>
              <a:buNone/>
            </a:pPr>
            <a:r>
              <a:rPr lang="tr-TR" sz="2000" smtClean="0"/>
              <a:t>Türkiye için belki de gelmiş geçmiş en iyi üniversiteler Yasası olan 1750’nin getirdiği olanaklar, onun sorunları, </a:t>
            </a:r>
          </a:p>
          <a:p>
            <a:pPr eaLnBrk="1" hangingPunct="1">
              <a:buFontTx/>
              <a:buNone/>
            </a:pPr>
            <a:r>
              <a:rPr lang="tr-TR" sz="2000" smtClean="0"/>
              <a:t>1981’de çıkan 2547 sayılı Yasanın getirdiği (o Yasaya hep olumsuz bakılır) ithal edilen metotlar, onların olumlu olumsuz yanlarını </a:t>
            </a:r>
          </a:p>
          <a:p>
            <a:pPr eaLnBrk="1" hangingPunct="1">
              <a:buFontTx/>
              <a:buNone/>
            </a:pPr>
            <a:endParaRPr lang="tr-TR" sz="2000" smtClean="0"/>
          </a:p>
          <a:p>
            <a:pPr eaLnBrk="1" hangingPunct="1">
              <a:buFontTx/>
              <a:buNone/>
            </a:pPr>
            <a:r>
              <a:rPr lang="tr-TR" sz="2000" b="1" smtClean="0"/>
              <a:t>oldukça iyi bir biçimde tartıştığımız görüşündeyim. </a:t>
            </a:r>
          </a:p>
          <a:p>
            <a:pPr eaLnBrk="1" hangingPunct="1">
              <a:buFontTx/>
              <a:buNone/>
            </a:pPr>
            <a:endParaRPr lang="tr-TR" sz="20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fld id="{16161C5F-529F-486E-B8B2-649C3B476BC3}" type="slidenum">
              <a:rPr lang="tr-TR"/>
              <a:pPr/>
              <a:t>13</a:t>
            </a:fld>
            <a:endParaRPr lang="tr-TR"/>
          </a:p>
        </p:txBody>
      </p:sp>
      <p:sp>
        <p:nvSpPr>
          <p:cNvPr id="15363"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5364"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Bugün uygulanan Türkiye’de yaklaşık 30 üniversitenin akademik yükseltme, atama kriterleri </a:t>
            </a:r>
          </a:p>
          <a:p>
            <a:pPr eaLnBrk="1" hangingPunct="1">
              <a:buFontTx/>
              <a:buNone/>
            </a:pPr>
            <a:endParaRPr lang="tr-TR" sz="2000" smtClean="0"/>
          </a:p>
          <a:p>
            <a:pPr eaLnBrk="1" hangingPunct="1">
              <a:buFontTx/>
              <a:buNone/>
            </a:pPr>
            <a:r>
              <a:rPr lang="tr-TR" sz="2000" smtClean="0"/>
              <a:t>YÖK tarafından onaylanmış sayfalarda vaaz ediliyor. </a:t>
            </a:r>
          </a:p>
          <a:p>
            <a:pPr eaLnBrk="1" hangingPunct="1">
              <a:buFontTx/>
              <a:buNone/>
            </a:pPr>
            <a:endParaRPr lang="tr-TR" sz="2000" smtClean="0"/>
          </a:p>
          <a:p>
            <a:pPr eaLnBrk="1" hangingPunct="1">
              <a:buFontTx/>
              <a:buNone/>
            </a:pPr>
            <a:r>
              <a:rPr lang="tr-TR" sz="2000" smtClean="0"/>
              <a:t>Onların tümünde de, hiçbir istisna olmadan bir puanlama sistemi vardır. </a:t>
            </a:r>
          </a:p>
          <a:p>
            <a:pPr eaLnBrk="1" hangingPunct="1">
              <a:buFontTx/>
              <a:buNone/>
            </a:pPr>
            <a:endParaRPr lang="tr-TR" sz="2000" smtClean="0"/>
          </a:p>
          <a:p>
            <a:pPr eaLnBrk="1" hangingPunct="1">
              <a:buFontTx/>
              <a:buNone/>
            </a:pPr>
            <a:r>
              <a:rPr lang="tr-TR" sz="2000" b="1" smtClean="0"/>
              <a:t>Puanlama sistemini ben güreş müsabakalarına benzetirim. </a:t>
            </a:r>
            <a:r>
              <a:rPr lang="tr-TR" sz="2000" smtClean="0"/>
              <a:t>Güreş müsabakalarında bilirsiniz, spiker anlatır, “Arkaya  döndü, 1 puan aldı, öne çıktı 2 puan aldı” diye.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D5B0E5DE-E413-4F84-BBF6-23D723FDD35B}" type="slidenum">
              <a:rPr lang="tr-TR"/>
              <a:pPr/>
              <a:t>14</a:t>
            </a:fld>
            <a:endParaRPr lang="tr-TR"/>
          </a:p>
        </p:txBody>
      </p:sp>
      <p:sp>
        <p:nvSpPr>
          <p:cNvPr id="16387"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6388"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Özellikle Türkiye dışındaki üniversiteler….</a:t>
            </a:r>
          </a:p>
          <a:p>
            <a:pPr eaLnBrk="1" hangingPunct="1">
              <a:buFontTx/>
              <a:buNone/>
            </a:pPr>
            <a:r>
              <a:rPr lang="tr-TR" sz="2000" smtClean="0"/>
              <a:t>Batı Avrupa, özellikle İngiliz üniversitelerini ve Amerika, Kanada, Avustralya gibi birkaç ülkeyi inceleyince temel, bir defa akademik yükseltmenin biçimsel özellikleri var, sürece yönelik değişik özellikleri var ve bizi çok ilgilendiren konu ölçütler var. </a:t>
            </a:r>
          </a:p>
          <a:p>
            <a:pPr eaLnBrk="1" hangingPunct="1">
              <a:buFontTx/>
              <a:buNone/>
            </a:pPr>
            <a:r>
              <a:rPr lang="tr-TR" sz="2000" smtClean="0"/>
              <a:t>Burada tek dikkati çeken husus var; özellikle Avrupa ve Amerika üniversitelerinde üniversitelerin bu konuda </a:t>
            </a:r>
            <a:r>
              <a:rPr lang="tr-TR" sz="2000" b="1" smtClean="0"/>
              <a:t>bağımsız olması</a:t>
            </a:r>
            <a:r>
              <a:rPr lang="tr-TR" sz="2000" smtClean="0"/>
              <a:t>; yani özgür olması,</a:t>
            </a:r>
          </a:p>
          <a:p>
            <a:pPr eaLnBrk="1" hangingPunct="1">
              <a:buFontTx/>
              <a:buNone/>
            </a:pPr>
            <a:r>
              <a:rPr lang="tr-TR" sz="2000" smtClean="0"/>
              <a:t>Reader, lacturer’ı birkaç sınıfa ayrılmakta</a:t>
            </a:r>
          </a:p>
          <a:p>
            <a:pPr eaLnBrk="1" hangingPunct="1">
              <a:buFontTx/>
              <a:buNone/>
            </a:pPr>
            <a:r>
              <a:rPr lang="tr-TR" sz="2000" smtClean="0"/>
              <a:t>profesörlük dediğimiz unvan: Akademik bir liderlik anlamında kullanılan bir unvan.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EF4A5E33-41C5-4A13-813D-3E831B90381D}" type="slidenum">
              <a:rPr lang="tr-TR"/>
              <a:pPr/>
              <a:t>15</a:t>
            </a:fld>
            <a:endParaRPr lang="tr-TR"/>
          </a:p>
        </p:txBody>
      </p:sp>
      <p:sp>
        <p:nvSpPr>
          <p:cNvPr id="17411"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7412"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gelişmiş demek istemiyorum, demokratik daha doğru belki, ülkeler arasındaki temel fark oradaki sürekliliktir. </a:t>
            </a:r>
          </a:p>
          <a:p>
            <a:pPr eaLnBrk="1" hangingPunct="1">
              <a:buFontTx/>
              <a:buNone/>
            </a:pPr>
            <a:r>
              <a:rPr lang="tr-TR" sz="2000" smtClean="0"/>
              <a:t>Yasalardaki ve atamalarda, her konuda değişimlerin zaman içinde yavaş yavaş olmasıdır. </a:t>
            </a:r>
          </a:p>
          <a:p>
            <a:pPr eaLnBrk="1" hangingPunct="1">
              <a:buFontTx/>
              <a:buNone/>
            </a:pPr>
            <a:r>
              <a:rPr lang="tr-TR" sz="2000" smtClean="0"/>
              <a:t>Ama bizde maalesef çok büyük, o kadar büyük değişiklikler oluyor ki, bugün a’ysa yarın birden bire çok farklı bir konumla karşılaşabiliyorsunuz.</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33EF98C5-AF5C-4EC7-A09E-9784E2A6430B}" type="slidenum">
              <a:rPr lang="tr-TR"/>
              <a:pPr/>
              <a:t>16</a:t>
            </a:fld>
            <a:endParaRPr lang="tr-TR"/>
          </a:p>
        </p:txBody>
      </p:sp>
      <p:sp>
        <p:nvSpPr>
          <p:cNvPr id="18435"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8436"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Bizde, dediğim gibi, en önemli, bence, belki içinde yaşadığımız için önemli diyorum, 2547’yle gelen olaydır. </a:t>
            </a:r>
          </a:p>
          <a:p>
            <a:pPr eaLnBrk="1" hangingPunct="1">
              <a:buFontTx/>
              <a:buNone/>
            </a:pPr>
            <a:endParaRPr lang="tr-TR" sz="2000" smtClean="0"/>
          </a:p>
          <a:p>
            <a:pPr eaLnBrk="1" hangingPunct="1">
              <a:buFontTx/>
              <a:buNone/>
            </a:pPr>
            <a:r>
              <a:rPr lang="tr-TR" sz="2000" smtClean="0"/>
              <a:t>2547, artı, 2001 yılında Yüksek Öğrenim Kurumunun doçentlik sistemini tam bir merkezi sisteme dönüştürmek ve merkezi sistemde de, konular itibarıyla ayrılıklar olsa da, tek bir biçime dönüştürmek endişesiyle ortaya çıkmış bir durum vardır.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70D75F15-7651-42C3-8C53-6565202033A8}" type="slidenum">
              <a:rPr lang="tr-TR"/>
              <a:pPr/>
              <a:t>17</a:t>
            </a:fld>
            <a:endParaRPr lang="tr-TR"/>
          </a:p>
        </p:txBody>
      </p:sp>
      <p:sp>
        <p:nvSpPr>
          <p:cNvPr id="19459"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9460"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Biz ne yapıyoruz biliyor musunuz? </a:t>
            </a:r>
          </a:p>
          <a:p>
            <a:pPr eaLnBrk="1" hangingPunct="1">
              <a:buFontTx/>
              <a:buNone/>
            </a:pPr>
            <a:endParaRPr lang="tr-TR" sz="2000" smtClean="0"/>
          </a:p>
          <a:p>
            <a:pPr eaLnBrk="1" hangingPunct="1">
              <a:buFontTx/>
              <a:buNone/>
            </a:pPr>
            <a:r>
              <a:rPr lang="tr-TR" sz="2000" b="1" smtClean="0"/>
              <a:t>Biz esas önemli olan, ölçmemiz gereken şeyleri hiç ölçemiyoruz, </a:t>
            </a:r>
          </a:p>
          <a:p>
            <a:pPr eaLnBrk="1" hangingPunct="1">
              <a:buFontTx/>
              <a:buNone/>
            </a:pPr>
            <a:endParaRPr lang="tr-TR" sz="2000" smtClean="0"/>
          </a:p>
          <a:p>
            <a:pPr eaLnBrk="1" hangingPunct="1">
              <a:buFontTx/>
              <a:buNone/>
            </a:pPr>
            <a:r>
              <a:rPr lang="tr-TR" sz="2000" smtClean="0"/>
              <a:t>çünkü onlar ölçmeye uygun değil. Onları ölçmek için çok farklı teknikler gerekiyor. Biz yalnız ölçebildiklerimizin üzerinde duruyoruz. </a:t>
            </a:r>
          </a:p>
          <a:p>
            <a:pPr eaLnBrk="1" hangingPunct="1">
              <a:buFontTx/>
              <a:buNone/>
            </a:pPr>
            <a:endParaRPr lang="tr-TR" sz="2000" smtClean="0"/>
          </a:p>
          <a:p>
            <a:pPr eaLnBrk="1" hangingPunct="1">
              <a:buFontTx/>
              <a:buNone/>
            </a:pPr>
            <a:r>
              <a:rPr lang="tr-TR" sz="2000" smtClean="0"/>
              <a:t>Ölçebildiklerimiz de çok kaba olarak üstünde duruyoruz, yalnız sayıyoruz.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88FF45A6-D99B-4E1B-BDE4-C46EEDECDE28}" type="slidenum">
              <a:rPr lang="tr-TR"/>
              <a:pPr/>
              <a:t>18</a:t>
            </a:fld>
            <a:endParaRPr lang="tr-TR"/>
          </a:p>
        </p:txBody>
      </p:sp>
      <p:sp>
        <p:nvSpPr>
          <p:cNvPr id="20483"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20484"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Bir şeyi söylemek istiyorum; </a:t>
            </a:r>
          </a:p>
          <a:p>
            <a:pPr eaLnBrk="1" hangingPunct="1">
              <a:buFontTx/>
              <a:buNone/>
            </a:pPr>
            <a:endParaRPr lang="tr-TR" sz="2000" smtClean="0"/>
          </a:p>
          <a:p>
            <a:pPr eaLnBrk="1" hangingPunct="1">
              <a:buFontTx/>
              <a:buNone/>
            </a:pPr>
            <a:r>
              <a:rPr lang="tr-TR" sz="2000" smtClean="0"/>
              <a:t>Hangimiz eğitim bilimciyiz. </a:t>
            </a:r>
          </a:p>
          <a:p>
            <a:pPr eaLnBrk="1" hangingPunct="1">
              <a:buFontTx/>
              <a:buNone/>
            </a:pPr>
            <a:endParaRPr lang="tr-TR" sz="2000" smtClean="0"/>
          </a:p>
          <a:p>
            <a:pPr eaLnBrk="1" hangingPunct="1">
              <a:buFontTx/>
              <a:buNone/>
            </a:pPr>
            <a:r>
              <a:rPr lang="tr-TR" sz="2000" smtClean="0"/>
              <a:t>Eğitim bilimle ölçme konusu çok önemli ve çok farklı bir alandır. </a:t>
            </a:r>
          </a:p>
          <a:p>
            <a:pPr eaLnBrk="1" hangingPunct="1">
              <a:buFontTx/>
              <a:buNone/>
            </a:pPr>
            <a:endParaRPr lang="tr-TR" sz="2000" smtClean="0"/>
          </a:p>
          <a:p>
            <a:pPr eaLnBrk="1" hangingPunct="1">
              <a:buFontTx/>
              <a:buNone/>
            </a:pPr>
            <a:r>
              <a:rPr lang="tr-TR" sz="2000" smtClean="0"/>
              <a:t>Biz öyle bir hale geldik ki, ölçütleri koyuyoruz. O ölçütleri koyarken eğitim biliminin metodolojisiyle hemen hemen hiç bağ kurmuyoruz.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19875C8E-4016-4E44-A96E-F406987BAABF}" type="slidenum">
              <a:rPr lang="tr-TR"/>
              <a:pPr/>
              <a:t>19</a:t>
            </a:fld>
            <a:endParaRPr lang="tr-TR"/>
          </a:p>
        </p:txBody>
      </p:sp>
      <p:sp>
        <p:nvSpPr>
          <p:cNvPr id="21507"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21508"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Daha uzatmayayım, </a:t>
            </a:r>
            <a:r>
              <a:rPr lang="tr-TR" sz="2000" b="1" smtClean="0"/>
              <a:t>ama isteyenlere arada bütün bilgileri verme </a:t>
            </a:r>
            <a:r>
              <a:rPr lang="tr-TR" sz="2000" smtClean="0"/>
              <a:t>durumundayım. </a:t>
            </a:r>
          </a:p>
          <a:p>
            <a:pPr eaLnBrk="1" hangingPunct="1">
              <a:buFontTx/>
              <a:buNone/>
            </a:pPr>
            <a:endParaRPr lang="tr-TR" sz="2000" smtClean="0"/>
          </a:p>
          <a:p>
            <a:pPr eaLnBrk="1" hangingPunct="1">
              <a:buFontTx/>
              <a:buNone/>
            </a:pPr>
            <a:r>
              <a:rPr lang="tr-TR" sz="2000" smtClean="0"/>
              <a:t>Bugün için toparladığımız ve bilgisayar değişikliği nedeniyle sıraya koyamadığımız sunum içindeki </a:t>
            </a:r>
            <a:r>
              <a:rPr lang="tr-TR" sz="2000" b="1" smtClean="0"/>
              <a:t>ek bilgiler kullanımınıza hazır. </a:t>
            </a:r>
          </a:p>
          <a:p>
            <a:pPr eaLnBrk="1" hangingPunct="1">
              <a:buFontTx/>
              <a:buNone/>
            </a:pPr>
            <a:r>
              <a:rPr lang="tr-TR" sz="2000" b="1" smtClean="0"/>
              <a:t> </a:t>
            </a:r>
          </a:p>
          <a:p>
            <a:pPr eaLnBrk="1" hangingPunct="1">
              <a:buFontTx/>
              <a:buNone/>
            </a:pPr>
            <a:r>
              <a:rPr lang="tr-TR" sz="2000" smtClean="0"/>
              <a:t>Sahiden üzerinde olağanüstü titizlikle çalışılmış. …</a:t>
            </a:r>
            <a:endParaRPr lang="tr-TR" sz="2000" b="1"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1A4421ED-5D2C-4C4E-BC82-BA7E3357BFEB}" type="slidenum">
              <a:rPr lang="tr-TR"/>
              <a:pPr/>
              <a:t>2</a:t>
            </a:fld>
            <a:endParaRPr lang="tr-TR"/>
          </a:p>
        </p:txBody>
      </p:sp>
      <p:sp>
        <p:nvSpPr>
          <p:cNvPr id="4099"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4100" name="Rectangle 3"/>
          <p:cNvSpPr>
            <a:spLocks noGrp="1" noChangeArrowheads="1"/>
          </p:cNvSpPr>
          <p:nvPr>
            <p:ph type="body" idx="1"/>
          </p:nvPr>
        </p:nvSpPr>
        <p:spPr/>
        <p:txBody>
          <a:bodyPr/>
          <a:lstStyle/>
          <a:p>
            <a:pPr eaLnBrk="1" hangingPunct="1"/>
            <a:r>
              <a:rPr lang="tr-TR" sz="2800" smtClean="0"/>
              <a:t>ÖNCEKİ KOMİSYON ÜYELERİ </a:t>
            </a:r>
          </a:p>
          <a:p>
            <a:pPr eaLnBrk="1" hangingPunct="1"/>
            <a:endParaRPr lang="tr-TR" sz="2800" smtClean="0"/>
          </a:p>
          <a:p>
            <a:pPr lvl="1" eaLnBrk="1" hangingPunct="1"/>
            <a:r>
              <a:rPr lang="tr-TR" sz="2400" b="1" smtClean="0"/>
              <a:t>ZAFER ERTÜRK   </a:t>
            </a:r>
            <a:r>
              <a:rPr lang="tr-TR" sz="1400" b="1" smtClean="0"/>
              <a:t>İstanbul Kültür Üniversitesi</a:t>
            </a:r>
            <a:endParaRPr lang="tr-TR" sz="2400" b="1" smtClean="0"/>
          </a:p>
          <a:p>
            <a:pPr lvl="1" eaLnBrk="1" hangingPunct="1"/>
            <a:r>
              <a:rPr lang="tr-TR" sz="2400" b="1" smtClean="0"/>
              <a:t>AHMET EYÜCE     </a:t>
            </a:r>
            <a:r>
              <a:rPr lang="tr-TR" sz="1400" b="1" smtClean="0"/>
              <a:t>Bahçeşehir Üniversitesi</a:t>
            </a:r>
            <a:endParaRPr lang="tr-TR" sz="2400" b="1" smtClean="0"/>
          </a:p>
          <a:p>
            <a:pPr lvl="1" eaLnBrk="1" hangingPunct="1"/>
            <a:r>
              <a:rPr lang="tr-TR" sz="2400" b="1" smtClean="0"/>
              <a:t>FÜSUN ALİOĞLU  </a:t>
            </a:r>
            <a:r>
              <a:rPr lang="tr-TR" sz="1400" b="1" smtClean="0"/>
              <a:t>Kadir Has Üniversitesi</a:t>
            </a:r>
          </a:p>
          <a:p>
            <a:pPr lvl="1" eaLnBrk="1" hangingPunct="1"/>
            <a:r>
              <a:rPr lang="tr-TR" sz="2400" b="1" smtClean="0"/>
              <a:t>İBRAHİM NUMAN  </a:t>
            </a:r>
            <a:r>
              <a:rPr lang="tr-TR" sz="1400" b="1" smtClean="0"/>
              <a:t>Doğu Akdeniz Üniversitesi (KKTC)</a:t>
            </a:r>
            <a:endParaRPr lang="tr-TR" sz="2000" b="1"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CA68ADF4-99B5-4559-8C26-EAC800233673}" type="slidenum">
              <a:rPr lang="tr-TR"/>
              <a:pPr/>
              <a:t>20</a:t>
            </a:fld>
            <a:endParaRPr lang="tr-TR"/>
          </a:p>
        </p:txBody>
      </p:sp>
      <p:sp>
        <p:nvSpPr>
          <p:cNvPr id="22531"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22532" name="Rectangle 3"/>
          <p:cNvSpPr>
            <a:spLocks noGrp="1" noChangeArrowheads="1"/>
          </p:cNvSpPr>
          <p:nvPr>
            <p:ph type="body" idx="1"/>
          </p:nvPr>
        </p:nvSpPr>
        <p:spPr>
          <a:xfrm>
            <a:off x="428625" y="714375"/>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Uzatmayayım. Söylemek istediğimi söyledim. </a:t>
            </a:r>
          </a:p>
          <a:p>
            <a:pPr eaLnBrk="1" hangingPunct="1">
              <a:buFontTx/>
              <a:buNone/>
            </a:pPr>
            <a:endParaRPr lang="tr-TR" sz="2000" smtClean="0"/>
          </a:p>
          <a:p>
            <a:pPr eaLnBrk="1" hangingPunct="1">
              <a:buFontTx/>
              <a:buNone/>
            </a:pPr>
            <a:r>
              <a:rPr lang="tr-TR" sz="2000" smtClean="0"/>
              <a:t>Söylemek istediğim de yaklaşık </a:t>
            </a:r>
            <a:r>
              <a:rPr lang="tr-TR" sz="2000" b="1" smtClean="0"/>
              <a:t>10 senedir söylüyorum</a:t>
            </a:r>
            <a:r>
              <a:rPr lang="tr-TR" sz="2000" smtClean="0"/>
              <a:t>. </a:t>
            </a:r>
          </a:p>
          <a:p>
            <a:pPr eaLnBrk="1" hangingPunct="1">
              <a:buFontTx/>
              <a:buNone/>
            </a:pPr>
            <a:endParaRPr lang="tr-TR" sz="2000" smtClean="0"/>
          </a:p>
          <a:p>
            <a:pPr eaLnBrk="1" hangingPunct="1">
              <a:buFontTx/>
              <a:buNone/>
            </a:pPr>
            <a:r>
              <a:rPr lang="tr-TR" sz="2000" smtClean="0"/>
              <a:t>Bunun ötesinde </a:t>
            </a:r>
            <a:r>
              <a:rPr lang="tr-TR" sz="2400" smtClean="0"/>
              <a:t>önerdiğimiz bir de model var, </a:t>
            </a:r>
            <a:r>
              <a:rPr lang="tr-TR" sz="2000" smtClean="0"/>
              <a:t>bunu Kıbrıs’ta önermiştik</a:t>
            </a:r>
          </a:p>
          <a:p>
            <a:pPr eaLnBrk="1" hangingPunct="1">
              <a:buFontTx/>
              <a:buNone/>
            </a:pPr>
            <a:endParaRPr lang="tr-TR" sz="2000" b="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5EBC1EA8-4748-4E1B-8655-7BC8D86543E6}" type="slidenum">
              <a:rPr lang="tr-TR"/>
              <a:pPr/>
              <a:t>21</a:t>
            </a:fld>
            <a:endParaRPr lang="tr-TR"/>
          </a:p>
        </p:txBody>
      </p:sp>
      <p:sp>
        <p:nvSpPr>
          <p:cNvPr id="23555"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23556" name="Rectangle 3"/>
          <p:cNvSpPr>
            <a:spLocks noGrp="1" noChangeArrowheads="1"/>
          </p:cNvSpPr>
          <p:nvPr>
            <p:ph type="body" idx="1"/>
          </p:nvPr>
        </p:nvSpPr>
        <p:spPr>
          <a:xfrm>
            <a:off x="428625" y="714375"/>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ben bunu bir rapor haline getirip bütün dokümanlarıyla Mimarlık Bölüm Başkanları grubuna teslim etmek istiyorum, </a:t>
            </a:r>
          </a:p>
          <a:p>
            <a:pPr eaLnBrk="1" hangingPunct="1">
              <a:buFontTx/>
              <a:buNone/>
            </a:pPr>
            <a:endParaRPr lang="tr-TR" sz="2000" smtClean="0"/>
          </a:p>
          <a:p>
            <a:pPr eaLnBrk="1" hangingPunct="1">
              <a:buFontTx/>
              <a:buNone/>
            </a:pPr>
            <a:r>
              <a:rPr lang="tr-TR" sz="2000" smtClean="0"/>
              <a:t>çünkü kişisel olarak da artık bu tür ölçmelerle mesleğime vakit ayırmak istiyorum. </a:t>
            </a:r>
          </a:p>
          <a:p>
            <a:pPr eaLnBrk="1" hangingPunct="1">
              <a:buFontTx/>
              <a:buNone/>
            </a:pPr>
            <a:endParaRPr lang="tr-TR" sz="2000" smtClean="0"/>
          </a:p>
          <a:p>
            <a:pPr eaLnBrk="1" hangingPunct="1">
              <a:buFontTx/>
              <a:buNone/>
            </a:pPr>
            <a:r>
              <a:rPr lang="tr-TR" sz="2000" smtClean="0"/>
              <a:t>Hepinize teşekkür ederim.</a:t>
            </a:r>
          </a:p>
          <a:p>
            <a:pPr eaLnBrk="1" hangingPunct="1">
              <a:buFontTx/>
              <a:buNone/>
            </a:pPr>
            <a:endParaRPr lang="tr-TR" sz="2000" b="1"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C5852C9E-98C0-46A7-980A-FAA4185E7BC6}" type="slidenum">
              <a:rPr lang="tr-TR"/>
              <a:pPr/>
              <a:t>22</a:t>
            </a:fld>
            <a:endParaRPr lang="tr-TR"/>
          </a:p>
        </p:txBody>
      </p:sp>
      <p:sp>
        <p:nvSpPr>
          <p:cNvPr id="24579"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24580" name="Rectangle 3"/>
          <p:cNvSpPr>
            <a:spLocks noGrp="1" noChangeArrowheads="1"/>
          </p:cNvSpPr>
          <p:nvPr>
            <p:ph type="body" idx="1"/>
          </p:nvPr>
        </p:nvSpPr>
        <p:spPr>
          <a:xfrm>
            <a:off x="428625" y="714375"/>
            <a:ext cx="8229600" cy="5143500"/>
          </a:xfrm>
        </p:spPr>
        <p:txBody>
          <a:bodyPr/>
          <a:lstStyle/>
          <a:p>
            <a:pPr eaLnBrk="1" hangingPunct="1">
              <a:buFontTx/>
              <a:buNone/>
            </a:pPr>
            <a:endParaRPr lang="tr-TR" sz="1000" b="1" smtClean="0"/>
          </a:p>
          <a:p>
            <a:pPr eaLnBrk="1" hangingPunct="1">
              <a:buFontTx/>
              <a:buNone/>
            </a:pPr>
            <a:endParaRPr lang="tr-TR" sz="2000" b="1" smtClean="0"/>
          </a:p>
          <a:p>
            <a:pPr eaLnBrk="1" hangingPunct="1">
              <a:buFontTx/>
              <a:buNone/>
            </a:pPr>
            <a:r>
              <a:rPr lang="tr-TR" sz="2000" b="1" smtClean="0"/>
              <a:t>Düşünceler:</a:t>
            </a:r>
          </a:p>
          <a:p>
            <a:pPr eaLnBrk="1" hangingPunct="1">
              <a:buFontTx/>
              <a:buNone/>
            </a:pPr>
            <a:r>
              <a:rPr lang="tr-TR" sz="2000" b="1" smtClean="0"/>
              <a:t>Önceki çalışmalar bulunmalı</a:t>
            </a:r>
          </a:p>
          <a:p>
            <a:pPr eaLnBrk="1" hangingPunct="1">
              <a:buFontTx/>
              <a:buNone/>
            </a:pPr>
            <a:endParaRPr lang="tr-TR" sz="2000" b="1" smtClean="0"/>
          </a:p>
          <a:p>
            <a:pPr eaLnBrk="1" hangingPunct="1">
              <a:buFontTx/>
              <a:buNone/>
            </a:pPr>
            <a:r>
              <a:rPr lang="tr-TR" sz="2000" smtClean="0"/>
              <a:t>Yükseltme ve atamayla ilgili temel bir rahatsızlık</a:t>
            </a:r>
          </a:p>
          <a:p>
            <a:pPr eaLnBrk="1" hangingPunct="1">
              <a:buFontTx/>
              <a:buNone/>
            </a:pPr>
            <a:r>
              <a:rPr lang="tr-TR" sz="2000" smtClean="0"/>
              <a:t>	Yasama, yürütme, yargı hukuksal sistematiği burada gözetilmiyor. </a:t>
            </a:r>
          </a:p>
          <a:p>
            <a:pPr eaLnBrk="1" hangingPunct="1">
              <a:buFontTx/>
              <a:buNone/>
            </a:pPr>
            <a:r>
              <a:rPr lang="tr-TR" sz="2000" smtClean="0"/>
              <a:t>	Üniversite hem puanları koyup, hem değerlendiriyor</a:t>
            </a:r>
          </a:p>
          <a:p>
            <a:pPr eaLnBrk="1" hangingPunct="1">
              <a:buFontTx/>
              <a:buNone/>
            </a:pPr>
            <a:endParaRPr lang="tr-TR" sz="2000" smtClean="0"/>
          </a:p>
          <a:p>
            <a:pPr eaLnBrk="1" hangingPunct="1">
              <a:buFontTx/>
              <a:buNone/>
            </a:pPr>
            <a:r>
              <a:rPr lang="tr-TR" sz="2000" smtClean="0"/>
              <a:t>Üniversitenin kurumsal katkısı: ÖRNEKLER</a:t>
            </a:r>
          </a:p>
          <a:p>
            <a:pPr eaLnBrk="1" hangingPunct="1">
              <a:buFontTx/>
              <a:buNone/>
            </a:pPr>
            <a:r>
              <a:rPr lang="tr-TR" sz="2000" smtClean="0"/>
              <a:t>	Yurt dışı görev: İTÜ de önceleri sıra ile yararlanılırdı</a:t>
            </a:r>
          </a:p>
          <a:p>
            <a:pPr eaLnBrk="1" hangingPunct="1">
              <a:buFontTx/>
              <a:buNone/>
            </a:pPr>
            <a:r>
              <a:rPr lang="tr-TR" sz="2000" smtClean="0"/>
              <a:t>	Uluslar arası yayın: bazı üniversitelerde editörlük tercüme desteği</a:t>
            </a:r>
          </a:p>
          <a:p>
            <a:pPr eaLnBrk="1" hangingPunct="1">
              <a:buFontTx/>
              <a:buNone/>
            </a:pPr>
            <a:r>
              <a:rPr lang="tr-TR" sz="2000" smtClean="0"/>
              <a:t>	Laboratuardan yararlanma: üyesi değilseniz sıra gelirse</a:t>
            </a:r>
          </a:p>
          <a:p>
            <a:pPr eaLnBrk="1" hangingPunct="1">
              <a:buFontTx/>
              <a:buNone/>
            </a:pPr>
            <a:endParaRPr lang="tr-TR" sz="2000" smtClean="0"/>
          </a:p>
          <a:p>
            <a:pPr eaLnBrk="1" hangingPunct="1">
              <a:buFontTx/>
              <a:buNone/>
            </a:pPr>
            <a:endParaRPr lang="tr-TR" sz="2000" smtClean="0"/>
          </a:p>
          <a:p>
            <a:pPr eaLnBrk="1" hangingPunct="1">
              <a:buFontTx/>
              <a:buNone/>
            </a:pPr>
            <a:endParaRPr lang="tr-TR" sz="2000" smtClean="0"/>
          </a:p>
          <a:p>
            <a:pPr eaLnBrk="1" hangingPunct="1">
              <a:buFontTx/>
              <a:buNone/>
            </a:pPr>
            <a:endParaRPr lang="tr-TR" sz="2000" smtClean="0"/>
          </a:p>
          <a:p>
            <a:pPr eaLnBrk="1" hangingPunct="1">
              <a:buFontTx/>
              <a:buNone/>
            </a:pPr>
            <a:endParaRPr lang="tr-TR" sz="2000" b="1" smtClean="0"/>
          </a:p>
          <a:p>
            <a:pPr eaLnBrk="1" hangingPunct="1">
              <a:buFontTx/>
              <a:buNone/>
            </a:pPr>
            <a:endParaRPr lang="tr-TR" sz="2000" b="1"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165CE05F-63D0-4F49-9AF6-5E9A2AFF4259}" type="slidenum">
              <a:rPr lang="tr-TR"/>
              <a:pPr/>
              <a:t>23</a:t>
            </a:fld>
            <a:endParaRPr lang="tr-TR"/>
          </a:p>
        </p:txBody>
      </p:sp>
      <p:sp>
        <p:nvSpPr>
          <p:cNvPr id="25603"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25604" name="Rectangle 3"/>
          <p:cNvSpPr>
            <a:spLocks noGrp="1" noChangeArrowheads="1"/>
          </p:cNvSpPr>
          <p:nvPr>
            <p:ph type="body" idx="1"/>
          </p:nvPr>
        </p:nvSpPr>
        <p:spPr>
          <a:xfrm>
            <a:off x="428625" y="714375"/>
            <a:ext cx="8229600" cy="5143500"/>
          </a:xfrm>
        </p:spPr>
        <p:txBody>
          <a:bodyPr/>
          <a:lstStyle/>
          <a:p>
            <a:pPr eaLnBrk="1" hangingPunct="1">
              <a:buFontTx/>
              <a:buNone/>
            </a:pPr>
            <a:endParaRPr lang="tr-TR" sz="1000" b="1" smtClean="0"/>
          </a:p>
          <a:p>
            <a:pPr eaLnBrk="1" hangingPunct="1">
              <a:buFontTx/>
              <a:buNone/>
            </a:pPr>
            <a:endParaRPr lang="tr-TR" sz="2000" b="1" smtClean="0"/>
          </a:p>
          <a:p>
            <a:pPr eaLnBrk="1" hangingPunct="1">
              <a:buFontTx/>
              <a:buNone/>
            </a:pPr>
            <a:r>
              <a:rPr lang="tr-TR" sz="2000" b="1" smtClean="0"/>
              <a:t>Düşünceler: yeni tasarı için </a:t>
            </a:r>
          </a:p>
          <a:p>
            <a:pPr eaLnBrk="1" hangingPunct="1">
              <a:buFontTx/>
              <a:buNone/>
            </a:pPr>
            <a:r>
              <a:rPr lang="tr-TR" sz="2000" b="1" smtClean="0"/>
              <a:t>	Önceki çalışmalar bulunmalı</a:t>
            </a:r>
          </a:p>
          <a:p>
            <a:pPr eaLnBrk="1" hangingPunct="1">
              <a:buFontTx/>
              <a:buNone/>
            </a:pPr>
            <a:r>
              <a:rPr lang="tr-TR" sz="2000" b="1" smtClean="0"/>
              <a:t>	MOBBİG üyelerinin maddeler hakkında görüşleri alınmalı</a:t>
            </a:r>
          </a:p>
          <a:p>
            <a:pPr eaLnBrk="1" hangingPunct="1">
              <a:buFontTx/>
              <a:buNone/>
            </a:pPr>
            <a:r>
              <a:rPr lang="tr-TR" sz="2000" b="1" smtClean="0"/>
              <a:t>	</a:t>
            </a:r>
          </a:p>
          <a:p>
            <a:pPr eaLnBrk="1" hangingPunct="1">
              <a:buFontTx/>
              <a:buNone/>
            </a:pPr>
            <a:r>
              <a:rPr lang="tr-TR" sz="2000" b="1" smtClean="0"/>
              <a:t>…..teşekkür ederiz</a:t>
            </a:r>
          </a:p>
          <a:p>
            <a:pPr eaLnBrk="1" hangingPunct="1">
              <a:buFontTx/>
              <a:buNone/>
            </a:pPr>
            <a:endParaRPr lang="tr-TR" sz="2000" b="1" smtClean="0"/>
          </a:p>
          <a:p>
            <a:pPr eaLnBrk="1" hangingPunct="1">
              <a:buFontTx/>
              <a:buNone/>
            </a:pPr>
            <a:endParaRPr lang="tr-TR" sz="2000" smtClean="0"/>
          </a:p>
          <a:p>
            <a:pPr eaLnBrk="1" hangingPunct="1">
              <a:buFontTx/>
              <a:buNone/>
            </a:pPr>
            <a:endParaRPr lang="tr-TR" sz="2000" smtClean="0"/>
          </a:p>
          <a:p>
            <a:pPr eaLnBrk="1" hangingPunct="1">
              <a:buFontTx/>
              <a:buNone/>
            </a:pPr>
            <a:endParaRPr lang="tr-TR" sz="2000" smtClean="0"/>
          </a:p>
          <a:p>
            <a:pPr eaLnBrk="1" hangingPunct="1">
              <a:buFontTx/>
              <a:buNone/>
            </a:pPr>
            <a:endParaRPr lang="tr-TR" sz="2000" smtClean="0"/>
          </a:p>
          <a:p>
            <a:pPr eaLnBrk="1" hangingPunct="1">
              <a:buFontTx/>
              <a:buNone/>
            </a:pPr>
            <a:endParaRPr lang="tr-TR" sz="2000" b="1" smtClean="0"/>
          </a:p>
          <a:p>
            <a:pPr eaLnBrk="1" hangingPunct="1">
              <a:buFontTx/>
              <a:buNone/>
            </a:pPr>
            <a:endParaRPr lang="tr-TR" sz="2000"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799F3B2B-CEC9-43D3-A1FC-AB7439A8FFBF}" type="slidenum">
              <a:rPr lang="tr-TR"/>
              <a:pPr/>
              <a:t>3</a:t>
            </a:fld>
            <a:endParaRPr lang="tr-TR"/>
          </a:p>
        </p:txBody>
      </p:sp>
      <p:sp>
        <p:nvSpPr>
          <p:cNvPr id="5123"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5124" name="Rectangle 3"/>
          <p:cNvSpPr>
            <a:spLocks noGrp="1" noChangeArrowheads="1"/>
          </p:cNvSpPr>
          <p:nvPr>
            <p:ph type="body" idx="1"/>
          </p:nvPr>
        </p:nvSpPr>
        <p:spPr/>
        <p:txBody>
          <a:bodyPr/>
          <a:lstStyle/>
          <a:p>
            <a:pPr eaLnBrk="1" hangingPunct="1"/>
            <a:r>
              <a:rPr lang="tr-TR" sz="2800" b="1" smtClean="0"/>
              <a:t>Prof. Dr. ZAFER ERTÜRK</a:t>
            </a:r>
          </a:p>
          <a:p>
            <a:pPr eaLnBrk="1" hangingPunct="1">
              <a:buFontTx/>
              <a:buNone/>
            </a:pPr>
            <a:r>
              <a:rPr lang="tr-TR" sz="2000" b="1" smtClean="0"/>
              <a:t> XXVII MOBBİG, Akademik Yükseltme ve Atama Komisyonu raporu</a:t>
            </a:r>
          </a:p>
          <a:p>
            <a:pPr eaLnBrk="1" hangingPunct="1">
              <a:lnSpc>
                <a:spcPct val="150000"/>
              </a:lnSpc>
              <a:buFontTx/>
              <a:buNone/>
            </a:pPr>
            <a:r>
              <a:rPr lang="tr-TR" sz="2000" b="1" smtClean="0"/>
              <a:t>…</a:t>
            </a:r>
            <a:r>
              <a:rPr lang="tr-TR" sz="2000" smtClean="0"/>
              <a:t> Uzunca bir süredir bu konuyla ilgili çalışma yapıyoruz. </a:t>
            </a:r>
          </a:p>
          <a:p>
            <a:pPr eaLnBrk="1" hangingPunct="1">
              <a:lnSpc>
                <a:spcPct val="150000"/>
              </a:lnSpc>
              <a:buFontTx/>
              <a:buNone/>
            </a:pPr>
            <a:r>
              <a:rPr lang="tr-TR" sz="2000" smtClean="0"/>
              <a:t>     Bugün geldiğimiz nokta belki </a:t>
            </a:r>
            <a:r>
              <a:rPr lang="tr-TR" sz="2000" b="1" smtClean="0"/>
              <a:t>“bu kadar uzun sürede ancak buraya mı geldiniz” </a:t>
            </a:r>
            <a:r>
              <a:rPr lang="tr-TR" sz="2000" smtClean="0"/>
              <a:t>sorusunu da bize yöneltebilir. Ancak, konunun özüne girdiğimiz zaman ne kadar haklı olduğumuzu da göreceksiniz. </a:t>
            </a:r>
          </a:p>
          <a:p>
            <a:pPr eaLnBrk="1" hangingPunct="1">
              <a:lnSpc>
                <a:spcPct val="150000"/>
              </a:lnSpc>
              <a:buFontTx/>
              <a:buNone/>
            </a:pPr>
            <a:endParaRPr lang="tr-TR" sz="2000" b="1" smtClean="0"/>
          </a:p>
          <a:p>
            <a:pPr eaLnBrk="1" hangingPunct="1">
              <a:lnSpc>
                <a:spcPct val="150000"/>
              </a:lnSpc>
              <a:buFontTx/>
              <a:buNone/>
            </a:pPr>
            <a:endParaRPr lang="tr-TR" sz="2000" b="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AE6BF4E0-A597-4D01-8B75-D2E444C6C08C}" type="slidenum">
              <a:rPr lang="tr-TR"/>
              <a:pPr/>
              <a:t>4</a:t>
            </a:fld>
            <a:endParaRPr lang="tr-TR"/>
          </a:p>
        </p:txBody>
      </p:sp>
      <p:sp>
        <p:nvSpPr>
          <p:cNvPr id="6147"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6148" name="Rectangle 3"/>
          <p:cNvSpPr>
            <a:spLocks noGrp="1" noChangeArrowheads="1"/>
          </p:cNvSpPr>
          <p:nvPr>
            <p:ph type="body" idx="1"/>
          </p:nvPr>
        </p:nvSpPr>
        <p:spPr>
          <a:xfrm>
            <a:off x="428625" y="785813"/>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r>
              <a:rPr lang="tr-TR" sz="2000" b="1" smtClean="0"/>
              <a:t>…</a:t>
            </a:r>
            <a:r>
              <a:rPr lang="tr-TR" sz="2000" smtClean="0"/>
              <a:t> Bu, bu Kurula yaptığım benim üçüncü sunumum. </a:t>
            </a:r>
          </a:p>
          <a:p>
            <a:pPr eaLnBrk="1" hangingPunct="1">
              <a:buFontTx/>
              <a:buNone/>
            </a:pPr>
            <a:r>
              <a:rPr lang="tr-TR" sz="2000" smtClean="0"/>
              <a:t>     Bu üçüncü sunumda bu </a:t>
            </a:r>
            <a:r>
              <a:rPr lang="tr-TR" sz="2000" b="1" smtClean="0"/>
              <a:t>Kurulun yapısı nedeniyle her toplantıda büyük değişiklikler oluyor</a:t>
            </a:r>
            <a:r>
              <a:rPr lang="tr-TR" sz="2000" smtClean="0"/>
              <a:t> ve </a:t>
            </a:r>
            <a:r>
              <a:rPr lang="tr-TR" sz="2000" smtClean="0">
                <a:solidFill>
                  <a:srgbClr val="FF0000"/>
                </a:solidFill>
              </a:rPr>
              <a:t>her toplantıda da biz geçmişte ne yaptığımızı tekrar ediyoruz. </a:t>
            </a:r>
          </a:p>
          <a:p>
            <a:pPr eaLnBrk="1" hangingPunct="1">
              <a:buFontTx/>
              <a:buNone/>
            </a:pPr>
            <a:r>
              <a:rPr lang="tr-TR" sz="2000" smtClean="0">
                <a:solidFill>
                  <a:srgbClr val="FF0000"/>
                </a:solidFill>
              </a:rPr>
              <a:t>     </a:t>
            </a:r>
            <a:r>
              <a:rPr lang="tr-TR" sz="2000" smtClean="0"/>
              <a:t>Ama bu Kurulun çok eski kurucusu demeyeyim, ama çok eski bir üyesi olarak bir konuya değinmeden de geçemiyorum; </a:t>
            </a:r>
          </a:p>
          <a:p>
            <a:pPr eaLnBrk="1" hangingPunct="1">
              <a:buFontTx/>
              <a:buNone/>
            </a:pPr>
            <a:endParaRPr lang="tr-TR" sz="2000" smtClean="0"/>
          </a:p>
          <a:p>
            <a:pPr eaLnBrk="1" hangingPunct="1">
              <a:buFontTx/>
              <a:buNone/>
            </a:pPr>
            <a:r>
              <a:rPr lang="tr-TR" sz="2000" smtClean="0"/>
              <a:t>     Nedense bir alışkanlığımız var, o da her şeyi kesin kurallara, değişmez kurallara bağlayıp tek bir gömleğin içine birçok şeyi sokmaya gayret ediyoruz. Biraz evvelki tartışmaları da dinledim. Acaba bıraksanız da bazı şeyler çoklu olsa, o çokluluk içinde bir birlik aramaya çalışsanız ben daha verimli olacağını düşünüyorum. Bu sunacağım konuda da aynı tutumla sunuşu yapacağım.</a:t>
            </a:r>
          </a:p>
          <a:p>
            <a:pPr eaLnBrk="1" hangingPunct="1">
              <a:lnSpc>
                <a:spcPct val="150000"/>
              </a:lnSpc>
              <a:buFontTx/>
              <a:buNone/>
            </a:pPr>
            <a:endParaRPr lang="tr-TR" sz="2000" b="1" smtClean="0"/>
          </a:p>
          <a:p>
            <a:pPr eaLnBrk="1" hangingPunct="1">
              <a:lnSpc>
                <a:spcPct val="150000"/>
              </a:lnSpc>
              <a:buFontTx/>
              <a:buNone/>
            </a:pPr>
            <a:endParaRPr lang="tr-TR" sz="20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1BA910A7-7EDE-4964-AA73-99036D7C6BAB}" type="slidenum">
              <a:rPr lang="tr-TR"/>
              <a:pPr/>
              <a:t>5</a:t>
            </a:fld>
            <a:endParaRPr lang="tr-TR"/>
          </a:p>
        </p:txBody>
      </p:sp>
      <p:sp>
        <p:nvSpPr>
          <p:cNvPr id="7171"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7172" name="Rectangle 3"/>
          <p:cNvSpPr>
            <a:spLocks noGrp="1" noChangeArrowheads="1"/>
          </p:cNvSpPr>
          <p:nvPr>
            <p:ph type="body" idx="1"/>
          </p:nvPr>
        </p:nvSpPr>
        <p:spPr>
          <a:xfrm>
            <a:off x="428625" y="785813"/>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r>
              <a:rPr lang="tr-TR" sz="2000" smtClean="0"/>
              <a:t>     Bizim Komisyonumuzda benim dışımda iki değerli arkadaşım var. </a:t>
            </a:r>
          </a:p>
          <a:p>
            <a:pPr eaLnBrk="1" hangingPunct="1">
              <a:buFontTx/>
              <a:buNone/>
            </a:pPr>
            <a:r>
              <a:rPr lang="tr-TR" sz="2000" smtClean="0"/>
              <a:t>     </a:t>
            </a:r>
          </a:p>
          <a:p>
            <a:pPr eaLnBrk="1" hangingPunct="1">
              <a:buFontTx/>
              <a:buNone/>
            </a:pPr>
            <a:r>
              <a:rPr lang="tr-TR" sz="2000" smtClean="0"/>
              <a:t>     Sayın Ahmet Eyüce ve Sayın Füsun Alioğlu. </a:t>
            </a:r>
          </a:p>
          <a:p>
            <a:pPr eaLnBrk="1" hangingPunct="1">
              <a:buFontTx/>
              <a:buNone/>
            </a:pPr>
            <a:r>
              <a:rPr lang="tr-TR" sz="2000" smtClean="0"/>
              <a:t>     İkisiyle İstanbul’da yaşamamıza rağmen </a:t>
            </a:r>
            <a:r>
              <a:rPr lang="tr-TR" sz="2000" b="1" smtClean="0"/>
              <a:t>hemen hemen hiç bir araya gelemiyoruz. </a:t>
            </a:r>
            <a:r>
              <a:rPr lang="tr-TR" sz="2000" smtClean="0"/>
              <a:t>Bazen telefonla görüşüyoruz. </a:t>
            </a:r>
          </a:p>
          <a:p>
            <a:pPr eaLnBrk="1" hangingPunct="1">
              <a:buFontTx/>
              <a:buNone/>
            </a:pPr>
            <a:r>
              <a:rPr lang="tr-TR" sz="2000" smtClean="0"/>
              <a:t>     </a:t>
            </a:r>
          </a:p>
          <a:p>
            <a:pPr eaLnBrk="1" hangingPunct="1">
              <a:buFontTx/>
              <a:buNone/>
            </a:pPr>
            <a:r>
              <a:rPr lang="tr-TR" sz="2000" smtClean="0"/>
              <a:t>     Onlar da bana güveniyorlar, ben de elimdeki bilgi birikimiyle bu konuyu götürebildiğim kadar götürüyorum, ama şöyle bir karar aldım, kendilerine daha iletmedim: </a:t>
            </a:r>
          </a:p>
          <a:p>
            <a:pPr eaLnBrk="1" hangingPunct="1">
              <a:buFontTx/>
              <a:buNone/>
            </a:pPr>
            <a:r>
              <a:rPr lang="tr-TR" sz="2000" smtClean="0"/>
              <a:t>     </a:t>
            </a:r>
          </a:p>
          <a:p>
            <a:pPr eaLnBrk="1" hangingPunct="1">
              <a:buFontTx/>
              <a:buNone/>
            </a:pPr>
            <a:r>
              <a:rPr lang="tr-TR" sz="2000" smtClean="0"/>
              <a:t>      Bu bizim son sunuşumuz olsun. </a:t>
            </a:r>
            <a:endParaRPr lang="tr-TR" sz="2000" b="1" smtClean="0"/>
          </a:p>
          <a:p>
            <a:pPr eaLnBrk="1" hangingPunct="1">
              <a:lnSpc>
                <a:spcPct val="150000"/>
              </a:lnSpc>
              <a:buFontTx/>
              <a:buNone/>
            </a:pPr>
            <a:endParaRPr lang="tr-TR" sz="2000"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8BC34D89-2EFD-45A9-973F-4DE46C1EE18F}" type="slidenum">
              <a:rPr lang="tr-TR"/>
              <a:pPr/>
              <a:t>6</a:t>
            </a:fld>
            <a:endParaRPr lang="tr-TR"/>
          </a:p>
        </p:txBody>
      </p:sp>
      <p:sp>
        <p:nvSpPr>
          <p:cNvPr id="8195"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8196" name="Rectangle 3"/>
          <p:cNvSpPr>
            <a:spLocks noGrp="1" noChangeArrowheads="1"/>
          </p:cNvSpPr>
          <p:nvPr>
            <p:ph type="body" idx="1"/>
          </p:nvPr>
        </p:nvSpPr>
        <p:spPr>
          <a:xfrm>
            <a:off x="428625" y="785813"/>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r>
              <a:rPr lang="tr-TR" sz="2000" smtClean="0"/>
              <a:t>     </a:t>
            </a:r>
          </a:p>
          <a:p>
            <a:pPr eaLnBrk="1" hangingPunct="1">
              <a:buFontTx/>
              <a:buNone/>
            </a:pPr>
            <a:r>
              <a:rPr lang="tr-TR" sz="2000" smtClean="0"/>
              <a:t>     Bundan sonra biz bu Kurula bir rapor sunalım. Bu rapor doğrultusunda nasıl bir adım atılacaksa atılsın.</a:t>
            </a:r>
            <a:endParaRPr lang="tr-TR" sz="2000" b="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DE36B20F-B16B-4A11-9E8C-EBF7CE9ACD0A}" type="slidenum">
              <a:rPr lang="tr-TR"/>
              <a:pPr/>
              <a:t>7</a:t>
            </a:fld>
            <a:endParaRPr lang="tr-TR"/>
          </a:p>
        </p:txBody>
      </p:sp>
      <p:sp>
        <p:nvSpPr>
          <p:cNvPr id="9219"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9220" name="Rectangle 3"/>
          <p:cNvSpPr>
            <a:spLocks noGrp="1" noChangeArrowheads="1"/>
          </p:cNvSpPr>
          <p:nvPr>
            <p:ph type="body" idx="1"/>
          </p:nvPr>
        </p:nvSpPr>
        <p:spPr>
          <a:xfrm>
            <a:off x="428625" y="785813"/>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r>
              <a:rPr lang="tr-TR" sz="2000" smtClean="0"/>
              <a:t>Çalıştığımız konu itibarıyla </a:t>
            </a:r>
            <a:r>
              <a:rPr lang="tr-TR" sz="2000" b="1" smtClean="0"/>
              <a:t>bizden hep reçete isteniyor; </a:t>
            </a:r>
            <a:r>
              <a:rPr lang="tr-TR" sz="2000" smtClean="0"/>
              <a:t>yani, bir düğmeye basacaksınız, puanlar tık tık tık toplanacak ve sonuçta ya bir profesör çıkacak ya bir doçent çıkacak. </a:t>
            </a:r>
          </a:p>
          <a:p>
            <a:pPr eaLnBrk="1" hangingPunct="1">
              <a:buFontTx/>
              <a:buNone/>
            </a:pPr>
            <a:endParaRPr lang="tr-TR" sz="2000" smtClean="0"/>
          </a:p>
          <a:p>
            <a:pPr eaLnBrk="1" hangingPunct="1">
              <a:buFontTx/>
              <a:buNone/>
            </a:pPr>
            <a:r>
              <a:rPr lang="tr-TR" sz="2000" smtClean="0"/>
              <a:t>Biz Kurul olarak, ben kişi olarak böyle bir puanlama sisteminin çok yanlış, işin özünden çok uzak olduğu görüşünü baştan beri taşıyorum. </a:t>
            </a:r>
          </a:p>
          <a:p>
            <a:pPr eaLnBrk="1" hangingPunct="1">
              <a:buFontTx/>
              <a:buNone/>
            </a:pPr>
            <a:endParaRPr lang="tr-TR" sz="2000" smtClean="0"/>
          </a:p>
          <a:p>
            <a:pPr eaLnBrk="1" hangingPunct="1">
              <a:buFontTx/>
              <a:buNone/>
            </a:pPr>
            <a:r>
              <a:rPr lang="tr-TR" sz="2000" smtClean="0"/>
              <a:t>Ama bana hemen şu soruyu soracaksınız: Bu görüşü taşıyordun da 2001 yılında neden bu doçentlik sisteminin ortaya çıkmasında Komisyonun başında bulundun? </a:t>
            </a:r>
            <a:endParaRPr lang="tr-TR" sz="20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5A1BD07B-93D0-4B08-89D9-03D622D74D24}" type="slidenum">
              <a:rPr lang="tr-TR"/>
              <a:pPr/>
              <a:t>8</a:t>
            </a:fld>
            <a:endParaRPr lang="tr-TR"/>
          </a:p>
        </p:txBody>
      </p:sp>
      <p:sp>
        <p:nvSpPr>
          <p:cNvPr id="10243"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0244" name="Rectangle 3"/>
          <p:cNvSpPr>
            <a:spLocks noGrp="1" noChangeArrowheads="1"/>
          </p:cNvSpPr>
          <p:nvPr>
            <p:ph type="body" idx="1"/>
          </p:nvPr>
        </p:nvSpPr>
        <p:spPr>
          <a:xfrm>
            <a:off x="428625" y="785813"/>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Burada çok açık bir itirafta bulunayım: </a:t>
            </a:r>
            <a:r>
              <a:rPr lang="tr-TR" sz="2000" b="1" smtClean="0"/>
              <a:t>Biz o zaman çok yeniydik </a:t>
            </a:r>
            <a:r>
              <a:rPr lang="tr-TR" sz="2000" smtClean="0"/>
              <a:t>ve çok doğru bir iş yaptığımızı zannediyorduk.</a:t>
            </a:r>
            <a:endParaRPr lang="tr-TR" sz="2000" b="1"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30C244F1-992D-4810-948E-D03F423E5E4F}" type="slidenum">
              <a:rPr lang="tr-TR"/>
              <a:pPr/>
              <a:t>9</a:t>
            </a:fld>
            <a:endParaRPr lang="tr-TR"/>
          </a:p>
        </p:txBody>
      </p:sp>
      <p:sp>
        <p:nvSpPr>
          <p:cNvPr id="11267" name="Rectangle 2"/>
          <p:cNvSpPr>
            <a:spLocks noGrp="1" noChangeArrowheads="1"/>
          </p:cNvSpPr>
          <p:nvPr>
            <p:ph type="title"/>
          </p:nvPr>
        </p:nvSpPr>
        <p:spPr>
          <a:xfrm>
            <a:off x="0" y="0"/>
            <a:ext cx="8229600" cy="654050"/>
          </a:xfrm>
        </p:spPr>
        <p:txBody>
          <a:bodyPr/>
          <a:lstStyle/>
          <a:p>
            <a:pPr eaLnBrk="1" hangingPunct="1"/>
            <a:r>
              <a:rPr lang="tr-TR" sz="1600" b="1" smtClean="0">
                <a:solidFill>
                  <a:srgbClr val="FF0000"/>
                </a:solidFill>
              </a:rPr>
              <a:t>MOBBİG XXVII     EDİRNE    30 Nisan 1Mayıs 2009</a:t>
            </a:r>
            <a:br>
              <a:rPr lang="tr-TR" sz="1600" b="1" smtClean="0">
                <a:solidFill>
                  <a:srgbClr val="FF0000"/>
                </a:solidFill>
              </a:rPr>
            </a:br>
            <a:r>
              <a:rPr lang="tr-TR" sz="1600" b="1" smtClean="0">
                <a:solidFill>
                  <a:schemeClr val="tx1"/>
                </a:solidFill>
              </a:rPr>
              <a:t> Akademik Yükseltme ve Atama Komisyonu</a:t>
            </a:r>
            <a:br>
              <a:rPr lang="tr-TR" sz="1600" b="1" smtClean="0">
                <a:solidFill>
                  <a:schemeClr val="tx1"/>
                </a:solidFill>
              </a:rPr>
            </a:br>
            <a:r>
              <a:rPr lang="tr-TR" sz="1600" smtClean="0">
                <a:solidFill>
                  <a:schemeClr val="tx1"/>
                </a:solidFill>
              </a:rPr>
              <a:t> Bilge IŞIK - Müjdem VURAL - Güven Arif SARGIN </a:t>
            </a:r>
            <a:endParaRPr lang="tr-TR" sz="1600" b="1" smtClean="0">
              <a:solidFill>
                <a:srgbClr val="FF0000"/>
              </a:solidFill>
            </a:endParaRPr>
          </a:p>
        </p:txBody>
      </p:sp>
      <p:sp>
        <p:nvSpPr>
          <p:cNvPr id="11268" name="Rectangle 3"/>
          <p:cNvSpPr>
            <a:spLocks noGrp="1" noChangeArrowheads="1"/>
          </p:cNvSpPr>
          <p:nvPr>
            <p:ph type="body" idx="1"/>
          </p:nvPr>
        </p:nvSpPr>
        <p:spPr>
          <a:xfrm>
            <a:off x="428625" y="642938"/>
            <a:ext cx="8229600" cy="5143500"/>
          </a:xfrm>
        </p:spPr>
        <p:txBody>
          <a:bodyPr/>
          <a:lstStyle/>
          <a:p>
            <a:pPr eaLnBrk="1" hangingPunct="1">
              <a:buFontTx/>
              <a:buNone/>
            </a:pPr>
            <a:r>
              <a:rPr lang="tr-TR" sz="1000" b="1" smtClean="0"/>
              <a:t>         Prof. Dr. ZAFER ERTÜRK</a:t>
            </a:r>
          </a:p>
          <a:p>
            <a:pPr eaLnBrk="1" hangingPunct="1">
              <a:buFontTx/>
              <a:buNone/>
            </a:pPr>
            <a:r>
              <a:rPr lang="tr-TR" sz="1000" b="1" smtClean="0"/>
              <a:t>         XXVII MOBBİG, Akademik Yükseltme ve Atama Komisyonu raporu</a:t>
            </a:r>
          </a:p>
          <a:p>
            <a:pPr eaLnBrk="1" hangingPunct="1">
              <a:buFontTx/>
              <a:buNone/>
            </a:pPr>
            <a:endParaRPr lang="tr-TR" sz="1000" b="1" smtClean="0"/>
          </a:p>
          <a:p>
            <a:pPr eaLnBrk="1" hangingPunct="1">
              <a:buFontTx/>
              <a:buNone/>
            </a:pPr>
            <a:endParaRPr lang="tr-TR" sz="2000" smtClean="0"/>
          </a:p>
          <a:p>
            <a:pPr eaLnBrk="1" hangingPunct="1">
              <a:buFontTx/>
              <a:buNone/>
            </a:pPr>
            <a:r>
              <a:rPr lang="tr-TR" sz="2000" smtClean="0"/>
              <a:t>O rapor da elimde, isterseniz onu da size şimdi hemen gösterebilirim, birkaç defa gösterdim. </a:t>
            </a:r>
          </a:p>
          <a:p>
            <a:pPr eaLnBrk="1" hangingPunct="1">
              <a:buFontTx/>
              <a:buNone/>
            </a:pPr>
            <a:endParaRPr lang="tr-TR" sz="2000" smtClean="0"/>
          </a:p>
          <a:p>
            <a:pPr eaLnBrk="1" hangingPunct="1">
              <a:buFontTx/>
              <a:buNone/>
            </a:pPr>
            <a:r>
              <a:rPr lang="tr-TR" sz="2000" smtClean="0"/>
              <a:t>O raporun özünde de şu vardır: </a:t>
            </a:r>
            <a:r>
              <a:rPr lang="tr-TR" sz="2000" b="1" smtClean="0"/>
              <a:t>O raporun özünde bir puanlama sistemi yoktur</a:t>
            </a:r>
            <a:r>
              <a:rPr lang="tr-TR" sz="2000" smtClean="0"/>
              <a:t>. O raporun özünde mimarlık mesleğinin ilgi duyduğu alanları, ilgili alanları açık bir sistem içinde sıralamaktan öte bir şey değildir. </a:t>
            </a:r>
          </a:p>
          <a:p>
            <a:pPr eaLnBrk="1" hangingPunct="1">
              <a:buFontTx/>
              <a:buNone/>
            </a:pPr>
            <a:endParaRPr lang="tr-TR" sz="2000" smtClean="0"/>
          </a:p>
          <a:p>
            <a:pPr eaLnBrk="1" hangingPunct="1">
              <a:buFontTx/>
              <a:buNone/>
            </a:pPr>
            <a:r>
              <a:rPr lang="tr-TR" sz="2000" smtClean="0"/>
              <a:t>Yalnız bizim orada söylediğimiz bazı asgari nitelikler üzerinde durmaktı. Bugünkü görüşüm, </a:t>
            </a:r>
            <a:r>
              <a:rPr lang="tr-TR" sz="2000" b="1" smtClean="0"/>
              <a:t>asgari niteliklerde de geniş bir fleksibilite getirilmesidir.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1624</Words>
  <Application>Microsoft Office PowerPoint</Application>
  <PresentationFormat>On-screen Show (4:3)</PresentationFormat>
  <Paragraphs>247</Paragraphs>
  <Slides>23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23</vt:i4>
      </vt:variant>
    </vt:vector>
  </HeadingPairs>
  <TitlesOfParts>
    <vt:vector size="27" baseType="lpstr">
      <vt:lpstr>Arial</vt:lpstr>
      <vt:lpstr>Calibri</vt:lpstr>
      <vt:lpstr>Default Design</vt:lpstr>
      <vt:lpstr>Custom Design</vt:lpstr>
      <vt:lpstr>MOBBİG XXVII EDİRNE    30 Nisan 1Mayıs 2009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lpstr>MOBBİG XXVII     EDİRNE    30 Nisan 1Mayıs 2009  Akademik Yükseltme ve Atama Komisyonu  Bilge IŞIK - Müjdem VURAL - Güven Arif SARGIN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İHTİYAÇLAR</dc:title>
  <dc:creator>BEKIR AGIRDIR</dc:creator>
  <cp:lastModifiedBy>arch</cp:lastModifiedBy>
  <cp:revision>11</cp:revision>
  <dcterms:created xsi:type="dcterms:W3CDTF">2004-12-11T11:50:51Z</dcterms:created>
  <dcterms:modified xsi:type="dcterms:W3CDTF">2011-07-22T08:12:49Z</dcterms:modified>
</cp:coreProperties>
</file>